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F96F4EC-3170-43C0-A262-A92035303C25}">
  <a:tblStyle styleId="{CF96F4EC-3170-43C0-A262-A92035303C2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slide" Target="slides/slide38.xml"/><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46" Type="http://schemas.openxmlformats.org/officeDocument/2006/relationships/slide" Target="slides/slide40.xml"/><Relationship Id="rId23" Type="http://schemas.openxmlformats.org/officeDocument/2006/relationships/slide" Target="slides/slide17.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47" Type="http://schemas.openxmlformats.org/officeDocument/2006/relationships/slide" Target="slides/slide41.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76152835b8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76152835b8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7843fd842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7843fd842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7843fd8422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7843fd8422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7843fd8422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7843fd8422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787286c307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787286c307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7843fd8422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7843fd8422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74d222e3b9_3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374d222e3b9_3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74d222e3b9_3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374d222e3b9_3_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74d222e3b9_3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374d222e3b9_3_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74d222e3b9_3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74d222e3b9_3_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7614282a5e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7614282a5e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74d222e3b9_3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374d222e3b9_3_1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74d222e3b9_3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74d222e3b9_3_10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74d222e3b9_3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374d222e3b9_3_1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74d222e3b9_3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374d222e3b9_3_1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74d222e3b9_3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74d222e3b9_3_1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74d222e3b9_3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74d222e3b9_3_1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74d222e3b9_3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374d222e3b9_3_1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74d222e3b9_3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74d222e3b9_3_1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787286c307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787286c307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787286c307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787286c307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7614282a5e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7614282a5e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787286c307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787286c307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7843fd8422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7843fd842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787286c30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787286c30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787286c307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787286c30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787286c307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787286c307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787286c307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787286c307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7843fd8422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7843fd8422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74d222e3b9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74d222e3b9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74d222e3b9_6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74d222e3b9_6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74d222e3b9_6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74d222e3b9_6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76152835b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76152835b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7542cc238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7542cc238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7542cc238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7542cc238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76152835b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76152835b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7508fe2b0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7508fe2b0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76152835b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76152835b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76152835b8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76152835b8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76152835b8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76152835b8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個內容" type="twoObj">
  <p:cSld name="TWO_OBJECTS">
    <p:spTree>
      <p:nvGrpSpPr>
        <p:cNvPr id="50" name="Shape 50"/>
        <p:cNvGrpSpPr/>
        <p:nvPr/>
      </p:nvGrpSpPr>
      <p:grpSpPr>
        <a:xfrm>
          <a:off x="0" y="0"/>
          <a:ext cx="0" cy="0"/>
          <a:chOff x="0" y="0"/>
          <a:chExt cx="0" cy="0"/>
        </a:xfrm>
      </p:grpSpPr>
      <p:sp>
        <p:nvSpPr>
          <p:cNvPr id="51" name="Google Shape;51;p13"/>
          <p:cNvSpPr txBox="1"/>
          <p:nvPr>
            <p:ph type="title"/>
          </p:nvPr>
        </p:nvSpPr>
        <p:spPr>
          <a:xfrm>
            <a:off x="457200" y="341213"/>
            <a:ext cx="8229600" cy="857400"/>
          </a:xfrm>
          <a:prstGeom prst="rect">
            <a:avLst/>
          </a:prstGeom>
          <a:noFill/>
          <a:ln>
            <a:noFill/>
          </a:ln>
        </p:spPr>
        <p:txBody>
          <a:bodyPr anchorCtr="0" anchor="ctr" bIns="34275" lIns="68575" spcFirstLastPara="1" rIns="68575" wrap="square" tIns="34275">
            <a:normAutofit/>
          </a:bodyPr>
          <a:lstStyle>
            <a:lvl1pPr lvl="0" algn="ctr">
              <a:spcBef>
                <a:spcPts val="500"/>
              </a:spcBef>
              <a:spcAft>
                <a:spcPts val="0"/>
              </a:spcAft>
              <a:buClr>
                <a:schemeClr val="dk1"/>
              </a:buClr>
              <a:buSzPts val="1400"/>
              <a:buNone/>
              <a:defRPr/>
            </a:lvl1pPr>
            <a:lvl2pPr lvl="1">
              <a:spcBef>
                <a:spcPts val="50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2" name="Google Shape;52;p13"/>
          <p:cNvSpPr txBox="1"/>
          <p:nvPr>
            <p:ph idx="1" type="body"/>
          </p:nvPr>
        </p:nvSpPr>
        <p:spPr>
          <a:xfrm>
            <a:off x="457200" y="1200151"/>
            <a:ext cx="4038600" cy="3394500"/>
          </a:xfrm>
          <a:prstGeom prst="rect">
            <a:avLst/>
          </a:prstGeom>
          <a:noFill/>
          <a:ln>
            <a:noFill/>
          </a:ln>
        </p:spPr>
        <p:txBody>
          <a:bodyPr anchorCtr="0" anchor="t" bIns="34275" lIns="68575" spcFirstLastPara="1" rIns="68575" wrap="square" tIns="34275">
            <a:normAutofit/>
          </a:bodyPr>
          <a:lstStyle>
            <a:lvl1pPr indent="-361950" lvl="0" marL="457200" algn="l">
              <a:spcBef>
                <a:spcPts val="500"/>
              </a:spcBef>
              <a:spcAft>
                <a:spcPts val="0"/>
              </a:spcAft>
              <a:buClr>
                <a:schemeClr val="dk1"/>
              </a:buClr>
              <a:buSzPts val="2100"/>
              <a:buChar char="●"/>
              <a:defRPr sz="2100"/>
            </a:lvl1pPr>
            <a:lvl2pPr indent="-361950" lvl="1" marL="914400" algn="l">
              <a:spcBef>
                <a:spcPts val="500"/>
              </a:spcBef>
              <a:spcAft>
                <a:spcPts val="0"/>
              </a:spcAft>
              <a:buClr>
                <a:schemeClr val="dk1"/>
              </a:buClr>
              <a:buSzPts val="2100"/>
              <a:buChar char="○"/>
              <a:defRPr sz="2100"/>
            </a:lvl2pPr>
            <a:lvl3pPr indent="-361950" lvl="2" marL="1371600" algn="l">
              <a:spcBef>
                <a:spcPts val="500"/>
              </a:spcBef>
              <a:spcAft>
                <a:spcPts val="0"/>
              </a:spcAft>
              <a:buClr>
                <a:schemeClr val="dk1"/>
              </a:buClr>
              <a:buSzPts val="2100"/>
              <a:buChar char="■"/>
              <a:defRPr sz="2100"/>
            </a:lvl3pPr>
            <a:lvl4pPr indent="-361950" lvl="3" marL="1828800" algn="l">
              <a:spcBef>
                <a:spcPts val="500"/>
              </a:spcBef>
              <a:spcAft>
                <a:spcPts val="0"/>
              </a:spcAft>
              <a:buClr>
                <a:schemeClr val="dk1"/>
              </a:buClr>
              <a:buSzPts val="2100"/>
              <a:buChar char="●"/>
              <a:defRPr sz="2100"/>
            </a:lvl4pPr>
            <a:lvl5pPr indent="-361950" lvl="4" marL="2286000" algn="l">
              <a:spcBef>
                <a:spcPts val="500"/>
              </a:spcBef>
              <a:spcAft>
                <a:spcPts val="0"/>
              </a:spcAft>
              <a:buClr>
                <a:schemeClr val="dk1"/>
              </a:buClr>
              <a:buSzPts val="2100"/>
              <a:buChar char="○"/>
              <a:defRPr sz="2100"/>
            </a:lvl5pPr>
            <a:lvl6pPr indent="-317500" lvl="5" marL="2743200" algn="l">
              <a:spcBef>
                <a:spcPts val="500"/>
              </a:spcBef>
              <a:spcAft>
                <a:spcPts val="0"/>
              </a:spcAft>
              <a:buClr>
                <a:schemeClr val="dk1"/>
              </a:buClr>
              <a:buSzPts val="1400"/>
              <a:buChar char="■"/>
              <a:defRPr sz="1400"/>
            </a:lvl6pPr>
            <a:lvl7pPr indent="-317500" lvl="6" marL="3200400" algn="l">
              <a:spcBef>
                <a:spcPts val="1200"/>
              </a:spcBef>
              <a:spcAft>
                <a:spcPts val="0"/>
              </a:spcAft>
              <a:buClr>
                <a:schemeClr val="dk1"/>
              </a:buClr>
              <a:buSzPts val="1400"/>
              <a:buChar char="●"/>
              <a:defRPr sz="1400"/>
            </a:lvl7pPr>
            <a:lvl8pPr indent="-317500" lvl="7" marL="3657600" algn="l">
              <a:spcBef>
                <a:spcPts val="1200"/>
              </a:spcBef>
              <a:spcAft>
                <a:spcPts val="0"/>
              </a:spcAft>
              <a:buClr>
                <a:schemeClr val="dk1"/>
              </a:buClr>
              <a:buSzPts val="1400"/>
              <a:buChar char="○"/>
              <a:defRPr sz="1400"/>
            </a:lvl8pPr>
            <a:lvl9pPr indent="-317500" lvl="8" marL="4114800" algn="l">
              <a:spcBef>
                <a:spcPts val="1200"/>
              </a:spcBef>
              <a:spcAft>
                <a:spcPts val="1200"/>
              </a:spcAft>
              <a:buClr>
                <a:schemeClr val="dk1"/>
              </a:buClr>
              <a:buSzPts val="1400"/>
              <a:buChar char="■"/>
              <a:defRPr sz="1400"/>
            </a:lvl9pPr>
          </a:lstStyle>
          <a:p/>
        </p:txBody>
      </p:sp>
      <p:sp>
        <p:nvSpPr>
          <p:cNvPr id="53" name="Google Shape;53;p13"/>
          <p:cNvSpPr txBox="1"/>
          <p:nvPr>
            <p:ph idx="2" type="body"/>
          </p:nvPr>
        </p:nvSpPr>
        <p:spPr>
          <a:xfrm>
            <a:off x="4648200" y="1200151"/>
            <a:ext cx="4038600" cy="3394500"/>
          </a:xfrm>
          <a:prstGeom prst="rect">
            <a:avLst/>
          </a:prstGeom>
          <a:noFill/>
          <a:ln>
            <a:noFill/>
          </a:ln>
        </p:spPr>
        <p:txBody>
          <a:bodyPr anchorCtr="0" anchor="t" bIns="34275" lIns="68575" spcFirstLastPara="1" rIns="68575" wrap="square" tIns="34275">
            <a:normAutofit/>
          </a:bodyPr>
          <a:lstStyle>
            <a:lvl1pPr indent="-361950" lvl="0" marL="457200" algn="l">
              <a:spcBef>
                <a:spcPts val="500"/>
              </a:spcBef>
              <a:spcAft>
                <a:spcPts val="0"/>
              </a:spcAft>
              <a:buClr>
                <a:schemeClr val="dk1"/>
              </a:buClr>
              <a:buSzPts val="2100"/>
              <a:buChar char="●"/>
              <a:defRPr sz="2100"/>
            </a:lvl1pPr>
            <a:lvl2pPr indent="-361950" lvl="1" marL="914400" algn="l">
              <a:spcBef>
                <a:spcPts val="500"/>
              </a:spcBef>
              <a:spcAft>
                <a:spcPts val="0"/>
              </a:spcAft>
              <a:buClr>
                <a:schemeClr val="dk1"/>
              </a:buClr>
              <a:buSzPts val="2100"/>
              <a:buChar char="○"/>
              <a:defRPr sz="2100"/>
            </a:lvl2pPr>
            <a:lvl3pPr indent="-361950" lvl="2" marL="1371600" algn="l">
              <a:spcBef>
                <a:spcPts val="500"/>
              </a:spcBef>
              <a:spcAft>
                <a:spcPts val="0"/>
              </a:spcAft>
              <a:buClr>
                <a:schemeClr val="dk1"/>
              </a:buClr>
              <a:buSzPts val="2100"/>
              <a:buChar char="■"/>
              <a:defRPr sz="2100"/>
            </a:lvl3pPr>
            <a:lvl4pPr indent="-361950" lvl="3" marL="1828800" algn="l">
              <a:spcBef>
                <a:spcPts val="500"/>
              </a:spcBef>
              <a:spcAft>
                <a:spcPts val="0"/>
              </a:spcAft>
              <a:buClr>
                <a:schemeClr val="dk1"/>
              </a:buClr>
              <a:buSzPts val="2100"/>
              <a:buChar char="●"/>
              <a:defRPr sz="2100"/>
            </a:lvl4pPr>
            <a:lvl5pPr indent="-361950" lvl="4" marL="2286000" algn="l">
              <a:spcBef>
                <a:spcPts val="500"/>
              </a:spcBef>
              <a:spcAft>
                <a:spcPts val="0"/>
              </a:spcAft>
              <a:buClr>
                <a:schemeClr val="dk1"/>
              </a:buClr>
              <a:buSzPts val="2100"/>
              <a:buChar char="○"/>
              <a:defRPr sz="2100"/>
            </a:lvl5pPr>
            <a:lvl6pPr indent="-317500" lvl="5" marL="2743200" algn="l">
              <a:spcBef>
                <a:spcPts val="500"/>
              </a:spcBef>
              <a:spcAft>
                <a:spcPts val="0"/>
              </a:spcAft>
              <a:buClr>
                <a:schemeClr val="dk1"/>
              </a:buClr>
              <a:buSzPts val="1400"/>
              <a:buChar char="■"/>
              <a:defRPr sz="1400"/>
            </a:lvl6pPr>
            <a:lvl7pPr indent="-317500" lvl="6" marL="3200400" algn="l">
              <a:spcBef>
                <a:spcPts val="1200"/>
              </a:spcBef>
              <a:spcAft>
                <a:spcPts val="0"/>
              </a:spcAft>
              <a:buClr>
                <a:schemeClr val="dk1"/>
              </a:buClr>
              <a:buSzPts val="1400"/>
              <a:buChar char="●"/>
              <a:defRPr sz="1400"/>
            </a:lvl7pPr>
            <a:lvl8pPr indent="-317500" lvl="7" marL="3657600" algn="l">
              <a:spcBef>
                <a:spcPts val="1200"/>
              </a:spcBef>
              <a:spcAft>
                <a:spcPts val="0"/>
              </a:spcAft>
              <a:buClr>
                <a:schemeClr val="dk1"/>
              </a:buClr>
              <a:buSzPts val="1400"/>
              <a:buChar char="○"/>
              <a:defRPr sz="1400"/>
            </a:lvl8pPr>
            <a:lvl9pPr indent="-317500" lvl="8" marL="4114800" algn="l">
              <a:spcBef>
                <a:spcPts val="1200"/>
              </a:spcBef>
              <a:spcAft>
                <a:spcPts val="1200"/>
              </a:spcAft>
              <a:buClr>
                <a:schemeClr val="dk1"/>
              </a:buClr>
              <a:buSzPts val="1400"/>
              <a:buChar char="■"/>
              <a:defRPr sz="1400"/>
            </a:lvl9pPr>
          </a:lstStyle>
          <a:p/>
        </p:txBody>
      </p:sp>
      <p:sp>
        <p:nvSpPr>
          <p:cNvPr id="54" name="Google Shape;54;p13"/>
          <p:cNvSpPr txBox="1"/>
          <p:nvPr>
            <p:ph idx="10" type="dt"/>
          </p:nvPr>
        </p:nvSpPr>
        <p:spPr>
          <a:xfrm>
            <a:off x="457200" y="4767263"/>
            <a:ext cx="2133600" cy="273900"/>
          </a:xfrm>
          <a:prstGeom prst="rect">
            <a:avLst/>
          </a:prstGeom>
          <a:noFill/>
          <a:ln>
            <a:noFill/>
          </a:ln>
        </p:spPr>
        <p:txBody>
          <a:bodyPr anchorCtr="0" anchor="ctr" bIns="34275" lIns="68575" spcFirstLastPara="1" rIns="68575" wrap="square" tIns="34275">
            <a:noAutofit/>
          </a:bodyPr>
          <a:lstStyle>
            <a:lvl1pPr lvl="0" algn="l">
              <a:spcBef>
                <a:spcPts val="500"/>
              </a:spcBef>
              <a:spcAft>
                <a:spcPts val="0"/>
              </a:spcAft>
              <a:buSzPts val="1400"/>
              <a:buNone/>
              <a:defRPr/>
            </a:lvl1pPr>
            <a:lvl2pPr lvl="1" algn="l">
              <a:spcBef>
                <a:spcPts val="50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13"/>
          <p:cNvSpPr txBox="1"/>
          <p:nvPr>
            <p:ph idx="11" type="ftr"/>
          </p:nvPr>
        </p:nvSpPr>
        <p:spPr>
          <a:xfrm>
            <a:off x="3124200" y="4767263"/>
            <a:ext cx="2895600" cy="273900"/>
          </a:xfrm>
          <a:prstGeom prst="rect">
            <a:avLst/>
          </a:prstGeom>
          <a:noFill/>
          <a:ln>
            <a:noFill/>
          </a:ln>
        </p:spPr>
        <p:txBody>
          <a:bodyPr anchorCtr="0" anchor="ctr" bIns="34275" lIns="68575" spcFirstLastPara="1" rIns="68575" wrap="square" tIns="34275">
            <a:noAutofit/>
          </a:bodyPr>
          <a:lstStyle>
            <a:lvl1pPr lvl="0" algn="ctr">
              <a:spcBef>
                <a:spcPts val="500"/>
              </a:spcBef>
              <a:spcAft>
                <a:spcPts val="0"/>
              </a:spcAft>
              <a:buSzPts val="1400"/>
              <a:buNone/>
              <a:defRPr/>
            </a:lvl1pPr>
            <a:lvl2pPr lvl="1" algn="l">
              <a:spcBef>
                <a:spcPts val="50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3"/>
          <p:cNvSpPr txBox="1"/>
          <p:nvPr>
            <p:ph idx="12" type="sldNum"/>
          </p:nvPr>
        </p:nvSpPr>
        <p:spPr>
          <a:xfrm>
            <a:off x="6553200" y="4767263"/>
            <a:ext cx="21336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1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s://usher.org.tw" TargetMode="External"/><Relationship Id="rId4" Type="http://schemas.openxmlformats.org/officeDocument/2006/relationships/hyperlink" Target="https://www.youtube.com/watch?v=70sM5ua81eo&amp;t=17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21.pn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20.png"/><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image" Target="../media/image1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zh-TW"/>
              <a:t>2025/08/16 </a:t>
            </a:r>
            <a:r>
              <a:rPr lang="zh-TW"/>
              <a:t>會員大會報告</a:t>
            </a:r>
            <a:endParaRPr/>
          </a:p>
        </p:txBody>
      </p:sp>
      <p:sp>
        <p:nvSpPr>
          <p:cNvPr id="62" name="Google Shape;62;p1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zh-TW">
                <a:solidFill>
                  <a:schemeClr val="dk1"/>
                </a:solidFill>
              </a:rPr>
              <a:t>理事長 靖永皓</a:t>
            </a:r>
            <a:endParaRPr>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zh-TW" sz="3120"/>
              <a:t>補充說明: 資料分級</a:t>
            </a:r>
            <a:endParaRPr b="1" sz="3120"/>
          </a:p>
        </p:txBody>
      </p:sp>
      <p:sp>
        <p:nvSpPr>
          <p:cNvPr id="117" name="Google Shape;117;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chemeClr val="dk1"/>
              </a:buClr>
              <a:buSzPts val="2400"/>
              <a:buChar char="●"/>
            </a:pPr>
            <a:r>
              <a:rPr b="1" lang="zh-TW" sz="2400">
                <a:solidFill>
                  <a:schemeClr val="dk1"/>
                </a:solidFill>
              </a:rPr>
              <a:t>第2級：內部一般資料</a:t>
            </a:r>
            <a:endParaRPr b="1" sz="2400">
              <a:solidFill>
                <a:schemeClr val="dk1"/>
              </a:solidFill>
            </a:endParaRPr>
          </a:p>
          <a:p>
            <a:pPr indent="-355600" lvl="1" marL="914400" rtl="0" algn="l">
              <a:spcBef>
                <a:spcPts val="0"/>
              </a:spcBef>
              <a:spcAft>
                <a:spcPts val="0"/>
              </a:spcAft>
              <a:buClr>
                <a:schemeClr val="dk1"/>
              </a:buClr>
              <a:buSzPts val="2000"/>
              <a:buChar char="○"/>
            </a:pPr>
            <a:r>
              <a:rPr b="1" lang="zh-TW" sz="2000">
                <a:solidFill>
                  <a:schemeClr val="dk1"/>
                </a:solidFill>
              </a:rPr>
              <a:t>會員聯絡基本資料</a:t>
            </a:r>
            <a:endParaRPr b="1" sz="2000">
              <a:solidFill>
                <a:schemeClr val="dk1"/>
              </a:solidFill>
            </a:endParaRPr>
          </a:p>
          <a:p>
            <a:pPr indent="-355600" lvl="1" marL="914400" rtl="0" algn="l">
              <a:spcBef>
                <a:spcPts val="0"/>
              </a:spcBef>
              <a:spcAft>
                <a:spcPts val="0"/>
              </a:spcAft>
              <a:buClr>
                <a:schemeClr val="dk1"/>
              </a:buClr>
              <a:buSzPts val="2000"/>
              <a:buChar char="○"/>
            </a:pPr>
            <a:r>
              <a:rPr b="1" lang="zh-TW" sz="2000">
                <a:solidFill>
                  <a:schemeClr val="dk1"/>
                </a:solidFill>
              </a:rPr>
              <a:t>簡單駐記醫療狀態 (什麼病第幾型)、受障礙影響程度 </a:t>
            </a:r>
            <a:endParaRPr b="1" sz="2000">
              <a:solidFill>
                <a:schemeClr val="dk1"/>
              </a:solidFill>
            </a:endParaRPr>
          </a:p>
          <a:p>
            <a:pPr indent="-355600" lvl="1" marL="914400" rtl="0" algn="l">
              <a:spcBef>
                <a:spcPts val="0"/>
              </a:spcBef>
              <a:spcAft>
                <a:spcPts val="0"/>
              </a:spcAft>
              <a:buClr>
                <a:schemeClr val="dk1"/>
              </a:buClr>
              <a:buSzPts val="2000"/>
              <a:buChar char="○"/>
            </a:pPr>
            <a:r>
              <a:rPr b="1" lang="zh-TW" sz="2000">
                <a:solidFill>
                  <a:schemeClr val="dk1"/>
                </a:solidFill>
              </a:rPr>
              <a:t>(這是 for 社工或其他社會資源存取項目) (Optional)</a:t>
            </a:r>
            <a:endParaRPr b="1" sz="2000">
              <a:solidFill>
                <a:schemeClr val="dk1"/>
              </a:solidFill>
            </a:endParaRPr>
          </a:p>
          <a:p>
            <a:pPr indent="-381000" lvl="0" marL="457200" rtl="0" algn="l">
              <a:spcBef>
                <a:spcPts val="0"/>
              </a:spcBef>
              <a:spcAft>
                <a:spcPts val="0"/>
              </a:spcAft>
              <a:buClr>
                <a:schemeClr val="dk1"/>
              </a:buClr>
              <a:buSzPts val="2400"/>
              <a:buChar char="●"/>
            </a:pPr>
            <a:r>
              <a:rPr b="1" lang="zh-TW" sz="2400">
                <a:solidFill>
                  <a:schemeClr val="dk1"/>
                </a:solidFill>
              </a:rPr>
              <a:t>第3級：受限控管完整醫療資料 (要求最嚴格) </a:t>
            </a:r>
            <a:endParaRPr b="1" sz="2400">
              <a:solidFill>
                <a:schemeClr val="dk1"/>
              </a:solidFill>
            </a:endParaRPr>
          </a:p>
          <a:p>
            <a:pPr indent="-355600" lvl="1" marL="914400" rtl="0" algn="l">
              <a:spcBef>
                <a:spcPts val="0"/>
              </a:spcBef>
              <a:spcAft>
                <a:spcPts val="0"/>
              </a:spcAft>
              <a:buClr>
                <a:schemeClr val="dk1"/>
              </a:buClr>
              <a:buSzPts val="2000"/>
              <a:buChar char="○"/>
            </a:pPr>
            <a:r>
              <a:rPr b="1" lang="zh-TW" sz="2000">
                <a:solidFill>
                  <a:schemeClr val="dk1"/>
                </a:solidFill>
              </a:rPr>
              <a:t>醫療紀錄、基因報告、檢驗報告、所有正式完整醫療紀錄</a:t>
            </a:r>
            <a:endParaRPr b="1" sz="2000">
              <a:solidFill>
                <a:schemeClr val="dk1"/>
              </a:solidFill>
            </a:endParaRPr>
          </a:p>
          <a:p>
            <a:pPr indent="0" lvl="0" marL="457200" rtl="0" algn="l">
              <a:spcBef>
                <a:spcPts val="1200"/>
              </a:spcBef>
              <a:spcAft>
                <a:spcPts val="0"/>
              </a:spcAft>
              <a:buNone/>
            </a:pPr>
            <a:r>
              <a:t/>
            </a:r>
            <a:endParaRPr b="1" sz="2400">
              <a:solidFill>
                <a:schemeClr val="dk1"/>
              </a:solidFill>
            </a:endParaRPr>
          </a:p>
          <a:p>
            <a:pPr indent="0" lvl="0" marL="0" rtl="0" algn="l">
              <a:spcBef>
                <a:spcPts val="1200"/>
              </a:spcBef>
              <a:spcAft>
                <a:spcPts val="0"/>
              </a:spcAft>
              <a:buNone/>
            </a:pPr>
            <a:r>
              <a:t/>
            </a:r>
            <a:endParaRPr b="1" sz="2400">
              <a:solidFill>
                <a:schemeClr val="dk1"/>
              </a:solidFill>
            </a:endParaRPr>
          </a:p>
          <a:p>
            <a:pPr indent="0" lvl="0" marL="0" rtl="0" algn="l">
              <a:spcBef>
                <a:spcPts val="1200"/>
              </a:spcBef>
              <a:spcAft>
                <a:spcPts val="1200"/>
              </a:spcAft>
              <a:buNone/>
            </a:pPr>
            <a:r>
              <a:t/>
            </a:r>
            <a:endParaRPr b="1" sz="24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zh-TW" sz="3220"/>
              <a:t>過去收入支出說明</a:t>
            </a:r>
            <a:endParaRPr b="1" sz="3220"/>
          </a:p>
        </p:txBody>
      </p:sp>
      <p:sp>
        <p:nvSpPr>
          <p:cNvPr id="123" name="Google Shape;123;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zh-TW" sz="2500">
                <a:solidFill>
                  <a:schemeClr val="dk1"/>
                </a:solidFill>
              </a:rPr>
              <a:t>收入</a:t>
            </a:r>
            <a:endParaRPr b="1" sz="2500">
              <a:solidFill>
                <a:schemeClr val="dk1"/>
              </a:solidFill>
            </a:endParaRPr>
          </a:p>
          <a:p>
            <a:pPr indent="0" lvl="0" marL="0" rtl="0" algn="l">
              <a:spcBef>
                <a:spcPts val="1200"/>
              </a:spcBef>
              <a:spcAft>
                <a:spcPts val="0"/>
              </a:spcAft>
              <a:buClr>
                <a:schemeClr val="dk1"/>
              </a:buClr>
              <a:buSzPts val="1100"/>
              <a:buFont typeface="Arial"/>
              <a:buNone/>
            </a:pPr>
            <a:r>
              <a:rPr b="1" lang="zh-TW" sz="2500">
                <a:solidFill>
                  <a:schemeClr val="dk1"/>
                </a:solidFill>
              </a:rPr>
              <a:t>2024/1/27	捐款收入   10,000</a:t>
            </a:r>
            <a:endParaRPr b="1" sz="2500">
              <a:solidFill>
                <a:schemeClr val="dk1"/>
              </a:solidFill>
            </a:endParaRPr>
          </a:p>
          <a:p>
            <a:pPr indent="0" lvl="0" marL="0" rtl="0" algn="l">
              <a:spcBef>
                <a:spcPts val="1200"/>
              </a:spcBef>
              <a:spcAft>
                <a:spcPts val="0"/>
              </a:spcAft>
              <a:buClr>
                <a:schemeClr val="dk1"/>
              </a:buClr>
              <a:buSzPts val="1100"/>
              <a:buFont typeface="Arial"/>
              <a:buNone/>
            </a:pPr>
            <a:r>
              <a:rPr b="1" lang="zh-TW" sz="2500">
                <a:solidFill>
                  <a:schemeClr val="dk1"/>
                </a:solidFill>
              </a:rPr>
              <a:t>2024/1/27	捐款收入   3,000</a:t>
            </a:r>
            <a:endParaRPr b="1" sz="2500">
              <a:solidFill>
                <a:schemeClr val="dk1"/>
              </a:solidFill>
            </a:endParaRPr>
          </a:p>
          <a:p>
            <a:pPr indent="0" lvl="0" marL="0" rtl="0" algn="l">
              <a:spcBef>
                <a:spcPts val="1200"/>
              </a:spcBef>
              <a:spcAft>
                <a:spcPts val="0"/>
              </a:spcAft>
              <a:buClr>
                <a:schemeClr val="dk1"/>
              </a:buClr>
              <a:buSzPts val="1100"/>
              <a:buFont typeface="Arial"/>
              <a:buNone/>
            </a:pPr>
            <a:r>
              <a:rPr b="1" lang="zh-TW" sz="2500">
                <a:solidFill>
                  <a:schemeClr val="dk1"/>
                </a:solidFill>
              </a:rPr>
              <a:t>2024/1/27	入會費       66,000</a:t>
            </a:r>
            <a:endParaRPr b="1" sz="2500">
              <a:solidFill>
                <a:schemeClr val="dk1"/>
              </a:solidFill>
            </a:endParaRPr>
          </a:p>
          <a:p>
            <a:pPr indent="0" lvl="0" marL="0" rtl="0" algn="l">
              <a:spcBef>
                <a:spcPts val="1200"/>
              </a:spcBef>
              <a:spcAft>
                <a:spcPts val="0"/>
              </a:spcAft>
              <a:buClr>
                <a:schemeClr val="dk1"/>
              </a:buClr>
              <a:buSzPts val="1100"/>
              <a:buFont typeface="Arial"/>
              <a:buNone/>
            </a:pPr>
            <a:r>
              <a:rPr b="1" lang="zh-TW" sz="2500">
                <a:solidFill>
                  <a:schemeClr val="dk1"/>
                </a:solidFill>
              </a:rPr>
              <a:t>2024/03/25  	</a:t>
            </a:r>
            <a:r>
              <a:rPr b="1" lang="zh-TW" sz="2500">
                <a:solidFill>
                  <a:schemeClr val="dk1"/>
                </a:solidFill>
              </a:rPr>
              <a:t>捐款收入   1,000</a:t>
            </a:r>
            <a:endParaRPr b="1" sz="2500">
              <a:solidFill>
                <a:schemeClr val="dk1"/>
              </a:solidFill>
            </a:endParaRPr>
          </a:p>
          <a:p>
            <a:pPr indent="0" lvl="0" marL="0" rtl="0" algn="l">
              <a:spcBef>
                <a:spcPts val="1200"/>
              </a:spcBef>
              <a:spcAft>
                <a:spcPts val="1200"/>
              </a:spcAft>
              <a:buNone/>
            </a:pPr>
            <a:r>
              <a:t/>
            </a:r>
            <a:endParaRPr b="1" sz="25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zh-TW" sz="2720"/>
              <a:t>過去收入支出說明</a:t>
            </a:r>
            <a:endParaRPr b="1" sz="2720"/>
          </a:p>
        </p:txBody>
      </p:sp>
      <p:sp>
        <p:nvSpPr>
          <p:cNvPr id="129" name="Google Shape;129;p2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523"/>
              <a:buNone/>
            </a:pPr>
            <a:r>
              <a:rPr b="1" lang="zh-TW" sz="1555">
                <a:solidFill>
                  <a:schemeClr val="dk1"/>
                </a:solidFill>
              </a:rPr>
              <a:t>2023/8/16	 500	    會場清潔費</a:t>
            </a:r>
            <a:endParaRPr b="1" sz="1555">
              <a:solidFill>
                <a:schemeClr val="dk1"/>
              </a:solidFill>
            </a:endParaRPr>
          </a:p>
          <a:p>
            <a:pPr indent="0" lvl="0" marL="0" rtl="0" algn="l">
              <a:lnSpc>
                <a:spcPct val="95000"/>
              </a:lnSpc>
              <a:spcBef>
                <a:spcPts val="1200"/>
              </a:spcBef>
              <a:spcAft>
                <a:spcPts val="0"/>
              </a:spcAft>
              <a:buSzPts val="523"/>
              <a:buNone/>
            </a:pPr>
            <a:r>
              <a:rPr b="1" lang="zh-TW" sz="1555">
                <a:solidFill>
                  <a:schemeClr val="dk1"/>
                </a:solidFill>
              </a:rPr>
              <a:t>2023/8/16	2,000	    點心費</a:t>
            </a:r>
            <a:endParaRPr b="1" sz="1555">
              <a:solidFill>
                <a:schemeClr val="dk1"/>
              </a:solidFill>
            </a:endParaRPr>
          </a:p>
          <a:p>
            <a:pPr indent="0" lvl="0" marL="0" rtl="0" algn="l">
              <a:lnSpc>
                <a:spcPct val="95000"/>
              </a:lnSpc>
              <a:spcBef>
                <a:spcPts val="1200"/>
              </a:spcBef>
              <a:spcAft>
                <a:spcPts val="0"/>
              </a:spcAft>
              <a:buSzPts val="523"/>
              <a:buNone/>
            </a:pPr>
            <a:r>
              <a:rPr b="1" lang="zh-TW" sz="1555">
                <a:solidFill>
                  <a:schemeClr val="dk1"/>
                </a:solidFill>
              </a:rPr>
              <a:t>2023/9/10	1,676	    兩位學生花蓮-南港來回車票</a:t>
            </a:r>
            <a:endParaRPr b="1" sz="1555">
              <a:solidFill>
                <a:schemeClr val="dk1"/>
              </a:solidFill>
            </a:endParaRPr>
          </a:p>
          <a:p>
            <a:pPr indent="0" lvl="0" marL="0" rtl="0" algn="l">
              <a:lnSpc>
                <a:spcPct val="95000"/>
              </a:lnSpc>
              <a:spcBef>
                <a:spcPts val="1200"/>
              </a:spcBef>
              <a:spcAft>
                <a:spcPts val="0"/>
              </a:spcAft>
              <a:buSzPts val="523"/>
              <a:buNone/>
            </a:pPr>
            <a:r>
              <a:rPr b="1" lang="zh-TW" sz="1555">
                <a:solidFill>
                  <a:schemeClr val="dk1"/>
                </a:solidFill>
              </a:rPr>
              <a:t>2024/1/12	350	    2024/01/27會場清潔費</a:t>
            </a:r>
            <a:endParaRPr b="1" sz="1555">
              <a:solidFill>
                <a:schemeClr val="dk1"/>
              </a:solidFill>
            </a:endParaRPr>
          </a:p>
          <a:p>
            <a:pPr indent="0" lvl="0" marL="0" rtl="0" algn="l">
              <a:lnSpc>
                <a:spcPct val="95000"/>
              </a:lnSpc>
              <a:spcBef>
                <a:spcPts val="1200"/>
              </a:spcBef>
              <a:spcAft>
                <a:spcPts val="0"/>
              </a:spcAft>
              <a:buSzPts val="523"/>
              <a:buNone/>
            </a:pPr>
            <a:r>
              <a:rPr b="1" lang="zh-TW" sz="1555">
                <a:solidFill>
                  <a:schemeClr val="dk1"/>
                </a:solidFill>
              </a:rPr>
              <a:t>2024/1/16	880	    2024/01/16花蓮-台北來回車票 見房東登記協會地址</a:t>
            </a:r>
            <a:endParaRPr b="1" sz="1555">
              <a:solidFill>
                <a:schemeClr val="dk1"/>
              </a:solidFill>
            </a:endParaRPr>
          </a:p>
          <a:p>
            <a:pPr indent="0" lvl="0" marL="0" rtl="0" algn="l">
              <a:lnSpc>
                <a:spcPct val="95000"/>
              </a:lnSpc>
              <a:spcBef>
                <a:spcPts val="1200"/>
              </a:spcBef>
              <a:spcAft>
                <a:spcPts val="0"/>
              </a:spcAft>
              <a:buSzPts val="523"/>
              <a:buNone/>
            </a:pPr>
            <a:r>
              <a:rPr b="1" lang="zh-TW" sz="1555">
                <a:solidFill>
                  <a:schemeClr val="dk1"/>
                </a:solidFill>
              </a:rPr>
              <a:t>2024/1/27	1,760	    2024/01/27 兩位學生志工花蓮-台北來回車票</a:t>
            </a:r>
            <a:endParaRPr b="1" sz="1555">
              <a:solidFill>
                <a:schemeClr val="dk1"/>
              </a:solidFill>
            </a:endParaRPr>
          </a:p>
          <a:p>
            <a:pPr indent="0" lvl="0" marL="0" rtl="0" algn="l">
              <a:lnSpc>
                <a:spcPct val="95000"/>
              </a:lnSpc>
              <a:spcBef>
                <a:spcPts val="1200"/>
              </a:spcBef>
              <a:spcAft>
                <a:spcPts val="1200"/>
              </a:spcAft>
              <a:buSzPts val="523"/>
              <a:buNone/>
            </a:pPr>
            <a:r>
              <a:rPr b="1" lang="zh-TW" sz="1555">
                <a:solidFill>
                  <a:schemeClr val="dk1"/>
                </a:solidFill>
              </a:rPr>
              <a:t>2025/2/18	800	    網域申請 (usher.org)</a:t>
            </a:r>
            <a:endParaRPr b="1" sz="1555">
              <a:solidFill>
                <a:schemeClr val="dk1"/>
              </a:solidFill>
            </a:endParaRPr>
          </a:p>
        </p:txBody>
      </p:sp>
      <p:sp>
        <p:nvSpPr>
          <p:cNvPr id="130" name="Google Shape;130;p2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Clr>
                <a:srgbClr val="000000"/>
              </a:buClr>
              <a:buSzPts val="523"/>
              <a:buFont typeface="Arial"/>
              <a:buNone/>
            </a:pPr>
            <a:r>
              <a:rPr b="1" lang="zh-TW" sz="1555">
                <a:solidFill>
                  <a:schemeClr val="dk1"/>
                </a:solidFill>
              </a:rPr>
              <a:t>2024/1/27	350	    2024/01/27 會場清潔費 (12:00~17:30)</a:t>
            </a:r>
            <a:endParaRPr b="1" sz="1555">
              <a:solidFill>
                <a:schemeClr val="dk1"/>
              </a:solidFill>
            </a:endParaRPr>
          </a:p>
          <a:p>
            <a:pPr indent="0" lvl="0" marL="0" rtl="0" algn="l">
              <a:lnSpc>
                <a:spcPct val="95000"/>
              </a:lnSpc>
              <a:spcBef>
                <a:spcPts val="1200"/>
              </a:spcBef>
              <a:spcAft>
                <a:spcPts val="0"/>
              </a:spcAft>
              <a:buClr>
                <a:srgbClr val="000000"/>
              </a:buClr>
              <a:buSzPts val="523"/>
              <a:buFont typeface="Arial"/>
              <a:buNone/>
            </a:pPr>
            <a:r>
              <a:rPr b="1" lang="zh-TW" sz="1555">
                <a:solidFill>
                  <a:schemeClr val="dk1"/>
                </a:solidFill>
              </a:rPr>
              <a:t>2024/1/27	469	    2024/01/27 點心費</a:t>
            </a:r>
            <a:endParaRPr b="1" sz="1555">
              <a:solidFill>
                <a:schemeClr val="dk1"/>
              </a:solidFill>
            </a:endParaRPr>
          </a:p>
          <a:p>
            <a:pPr indent="0" lvl="0" marL="0" rtl="0" algn="l">
              <a:lnSpc>
                <a:spcPct val="95000"/>
              </a:lnSpc>
              <a:spcBef>
                <a:spcPts val="1200"/>
              </a:spcBef>
              <a:spcAft>
                <a:spcPts val="0"/>
              </a:spcAft>
              <a:buClr>
                <a:srgbClr val="000000"/>
              </a:buClr>
              <a:buSzPts val="523"/>
              <a:buFont typeface="Arial"/>
              <a:buNone/>
            </a:pPr>
            <a:r>
              <a:rPr b="1" lang="zh-TW" sz="1555">
                <a:solidFill>
                  <a:schemeClr val="dk1"/>
                </a:solidFill>
              </a:rPr>
              <a:t>2024/1/27	1,200	    2024/01/27 午餐費</a:t>
            </a:r>
            <a:endParaRPr b="1" sz="1555">
              <a:solidFill>
                <a:schemeClr val="dk1"/>
              </a:solidFill>
            </a:endParaRPr>
          </a:p>
          <a:p>
            <a:pPr indent="0" lvl="0" marL="0" rtl="0" algn="l">
              <a:lnSpc>
                <a:spcPct val="95000"/>
              </a:lnSpc>
              <a:spcBef>
                <a:spcPts val="1200"/>
              </a:spcBef>
              <a:spcAft>
                <a:spcPts val="0"/>
              </a:spcAft>
              <a:buClr>
                <a:srgbClr val="000000"/>
              </a:buClr>
              <a:buSzPts val="523"/>
              <a:buFont typeface="Arial"/>
              <a:buNone/>
            </a:pPr>
            <a:r>
              <a:rPr b="1" lang="zh-TW" sz="1555">
                <a:solidFill>
                  <a:schemeClr val="dk1"/>
                </a:solidFill>
              </a:rPr>
              <a:t>2024/2/18	1,530	     圖章</a:t>
            </a:r>
            <a:endParaRPr b="1" sz="1555">
              <a:solidFill>
                <a:schemeClr val="dk1"/>
              </a:solidFill>
            </a:endParaRPr>
          </a:p>
          <a:p>
            <a:pPr indent="0" lvl="0" marL="0" rtl="0" algn="l">
              <a:lnSpc>
                <a:spcPct val="95000"/>
              </a:lnSpc>
              <a:spcBef>
                <a:spcPts val="1200"/>
              </a:spcBef>
              <a:spcAft>
                <a:spcPts val="0"/>
              </a:spcAft>
              <a:buClr>
                <a:srgbClr val="000000"/>
              </a:buClr>
              <a:buSzPts val="523"/>
              <a:buFont typeface="Arial"/>
              <a:buNone/>
            </a:pPr>
            <a:r>
              <a:rPr b="1" lang="zh-TW" sz="1555">
                <a:solidFill>
                  <a:schemeClr val="dk1"/>
                </a:solidFill>
              </a:rPr>
              <a:t>2025/2/13	1,500	    台灣台北地方法院法人登記</a:t>
            </a:r>
            <a:endParaRPr b="1" sz="1555">
              <a:solidFill>
                <a:schemeClr val="dk1"/>
              </a:solidFill>
            </a:endParaRPr>
          </a:p>
          <a:p>
            <a:pPr indent="0" lvl="0" marL="0" rtl="0" algn="l">
              <a:spcBef>
                <a:spcPts val="1200"/>
              </a:spcBef>
              <a:spcAft>
                <a:spcPts val="1200"/>
              </a:spcAft>
              <a:buNone/>
            </a:pPr>
            <a:r>
              <a:t/>
            </a:r>
            <a:endParaRPr b="1" sz="18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zh-TW"/>
              <a:t>過去收入支出說明</a:t>
            </a:r>
            <a:endParaRPr b="1"/>
          </a:p>
        </p:txBody>
      </p:sp>
      <p:sp>
        <p:nvSpPr>
          <p:cNvPr id="136" name="Google Shape;136;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1200"/>
              </a:spcAft>
              <a:buSzPts val="523"/>
              <a:buNone/>
            </a:pPr>
            <a:r>
              <a:rPr b="1" lang="zh-TW" sz="3255">
                <a:solidFill>
                  <a:schemeClr val="dk1"/>
                </a:solidFill>
              </a:rPr>
              <a:t>總收入: 80,000 - 總支出: 13,015 = 66,985</a:t>
            </a:r>
            <a:endParaRPr b="1" sz="3255">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會員狀況</a:t>
            </a:r>
            <a:endParaRPr/>
          </a:p>
        </p:txBody>
      </p:sp>
      <p:sp>
        <p:nvSpPr>
          <p:cNvPr id="142" name="Google Shape;142;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solidFill>
                  <a:schemeClr val="dk1"/>
                </a:solidFill>
              </a:rPr>
              <a:t>目前會員共 44人</a:t>
            </a:r>
            <a:endParaRPr>
              <a:solidFill>
                <a:schemeClr val="dk1"/>
              </a:solidFill>
            </a:endParaRPr>
          </a:p>
          <a:p>
            <a:pPr indent="0" lvl="0" marL="0" rtl="0" algn="l">
              <a:spcBef>
                <a:spcPts val="1200"/>
              </a:spcBef>
              <a:spcAft>
                <a:spcPts val="1200"/>
              </a:spcAft>
              <a:buNone/>
            </a:pPr>
            <a:r>
              <a:rPr lang="zh-TW">
                <a:solidFill>
                  <a:schemeClr val="dk1"/>
                </a:solidFill>
              </a:rPr>
              <a:t>約10名病友，持續邀請台大耳鼻喉科 吳振吉醫師 推薦病友入會</a:t>
            </a:r>
            <a:endParaRPr>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8"/>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zh-TW"/>
              <a:t>理監事及幹部介紹</a:t>
            </a:r>
            <a:endParaRPr b="1"/>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9"/>
          <p:cNvSpPr txBox="1"/>
          <p:nvPr>
            <p:ph type="title"/>
          </p:nvPr>
        </p:nvSpPr>
        <p:spPr>
          <a:xfrm>
            <a:off x="457200" y="341213"/>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b="1" lang="zh-TW"/>
              <a:t>理事長 靖永皓 </a:t>
            </a:r>
            <a:endParaRPr b="1">
              <a:latin typeface="Microsoft JhengHei"/>
              <a:ea typeface="Microsoft JhengHei"/>
              <a:cs typeface="Microsoft JhengHei"/>
              <a:sym typeface="Microsoft JhengHei"/>
            </a:endParaRPr>
          </a:p>
        </p:txBody>
      </p:sp>
      <p:sp>
        <p:nvSpPr>
          <p:cNvPr id="153" name="Google Shape;153;p29"/>
          <p:cNvSpPr txBox="1"/>
          <p:nvPr>
            <p:ph idx="2" type="body"/>
          </p:nvPr>
        </p:nvSpPr>
        <p:spPr>
          <a:xfrm>
            <a:off x="3904625" y="1200150"/>
            <a:ext cx="4782300" cy="3394500"/>
          </a:xfrm>
          <a:prstGeom prst="rect">
            <a:avLst/>
          </a:prstGeom>
          <a:noFill/>
          <a:ln>
            <a:noFill/>
          </a:ln>
        </p:spPr>
        <p:txBody>
          <a:bodyPr anchorCtr="0" anchor="t" bIns="34275" lIns="68575" spcFirstLastPara="1" rIns="68575" wrap="square" tIns="34275">
            <a:normAutofit/>
          </a:bodyPr>
          <a:lstStyle/>
          <a:p>
            <a:pPr indent="-247650" lvl="0" marL="254000" rtl="0" algn="l">
              <a:spcBef>
                <a:spcPts val="0"/>
              </a:spcBef>
              <a:spcAft>
                <a:spcPts val="0"/>
              </a:spcAft>
              <a:buSzPts val="2100"/>
              <a:buChar char="●"/>
            </a:pPr>
            <a:r>
              <a:rPr b="1" lang="zh-TW">
                <a:solidFill>
                  <a:schemeClr val="dk1"/>
                </a:solidFill>
              </a:rPr>
              <a:t>博士</a:t>
            </a:r>
            <a:endParaRPr b="1">
              <a:solidFill>
                <a:schemeClr val="dk1"/>
              </a:solidFill>
            </a:endParaRPr>
          </a:p>
          <a:p>
            <a:pPr indent="-247650" lvl="0" marL="254000" rtl="0" algn="l">
              <a:spcBef>
                <a:spcPts val="0"/>
              </a:spcBef>
              <a:spcAft>
                <a:spcPts val="0"/>
              </a:spcAft>
              <a:buSzPts val="2100"/>
              <a:buChar char="●"/>
            </a:pPr>
            <a:r>
              <a:rPr b="1" lang="zh-TW">
                <a:solidFill>
                  <a:schemeClr val="dk1"/>
                </a:solidFill>
              </a:rPr>
              <a:t>慈濟大學分子生物暨人類遺傳學系 副教授</a:t>
            </a:r>
            <a:endParaRPr b="1">
              <a:solidFill>
                <a:schemeClr val="dk1"/>
              </a:solidFill>
            </a:endParaRPr>
          </a:p>
          <a:p>
            <a:pPr indent="-247650" lvl="0" marL="254000" rtl="0" algn="l">
              <a:spcBef>
                <a:spcPts val="900"/>
              </a:spcBef>
              <a:spcAft>
                <a:spcPts val="0"/>
              </a:spcAft>
              <a:buSzPts val="2100"/>
              <a:buChar char="●"/>
            </a:pPr>
            <a:r>
              <a:rPr b="1" lang="zh-TW">
                <a:solidFill>
                  <a:schemeClr val="dk1"/>
                </a:solidFill>
              </a:rPr>
              <a:t>專長：人類罕見遺傳疾病</a:t>
            </a:r>
            <a:endParaRPr b="1">
              <a:solidFill>
                <a:schemeClr val="dk1"/>
              </a:solidFill>
            </a:endParaRPr>
          </a:p>
        </p:txBody>
      </p:sp>
      <p:sp>
        <p:nvSpPr>
          <p:cNvPr id="154" name="Google Shape;154;p29"/>
          <p:cNvSpPr txBox="1"/>
          <p:nvPr/>
        </p:nvSpPr>
        <p:spPr>
          <a:xfrm>
            <a:off x="2660721" y="2276135"/>
            <a:ext cx="2163559" cy="253915"/>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pic>
        <p:nvPicPr>
          <p:cNvPr descr="永皓 靖 的照片" id="155" name="Google Shape;155;p29"/>
          <p:cNvPicPr preferRelativeResize="0"/>
          <p:nvPr/>
        </p:nvPicPr>
        <p:blipFill rotWithShape="1">
          <a:blip r:embed="rId3">
            <a:alphaModFix/>
          </a:blip>
          <a:srcRect b="0" l="0" r="0" t="0"/>
          <a:stretch/>
        </p:blipFill>
        <p:spPr>
          <a:xfrm>
            <a:off x="1109662" y="1439228"/>
            <a:ext cx="2156290" cy="286988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0"/>
          <p:cNvSpPr txBox="1"/>
          <p:nvPr>
            <p:ph type="title"/>
          </p:nvPr>
        </p:nvSpPr>
        <p:spPr>
          <a:xfrm>
            <a:off x="457200" y="341213"/>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zh-TW"/>
              <a:t>常務理事 黃俊榕 </a:t>
            </a:r>
            <a:endParaRPr/>
          </a:p>
        </p:txBody>
      </p:sp>
      <p:sp>
        <p:nvSpPr>
          <p:cNvPr id="161" name="Google Shape;161;p30"/>
          <p:cNvSpPr txBox="1"/>
          <p:nvPr>
            <p:ph idx="2" type="body"/>
          </p:nvPr>
        </p:nvSpPr>
        <p:spPr>
          <a:xfrm>
            <a:off x="4207725" y="1200150"/>
            <a:ext cx="4479000" cy="3394500"/>
          </a:xfrm>
          <a:prstGeom prst="rect">
            <a:avLst/>
          </a:prstGeom>
          <a:noFill/>
          <a:ln>
            <a:noFill/>
          </a:ln>
        </p:spPr>
        <p:txBody>
          <a:bodyPr anchorCtr="0" anchor="t" bIns="34275" lIns="68575" spcFirstLastPara="1" rIns="68575" wrap="square" tIns="34275">
            <a:normAutofit/>
          </a:bodyPr>
          <a:lstStyle/>
          <a:p>
            <a:pPr indent="-247650" lvl="0" marL="254000" rtl="0" algn="l">
              <a:spcBef>
                <a:spcPts val="0"/>
              </a:spcBef>
              <a:spcAft>
                <a:spcPts val="0"/>
              </a:spcAft>
              <a:buSzPts val="2100"/>
              <a:buChar char="●"/>
            </a:pPr>
            <a:r>
              <a:rPr b="1" lang="zh-TW">
                <a:solidFill>
                  <a:schemeClr val="dk1"/>
                </a:solidFill>
              </a:rPr>
              <a:t>時時醫美診所</a:t>
            </a:r>
            <a:r>
              <a:rPr b="1" lang="zh-TW">
                <a:solidFill>
                  <a:schemeClr val="dk1"/>
                </a:solidFill>
              </a:rPr>
              <a:t>醫師</a:t>
            </a:r>
            <a:endParaRPr b="1">
              <a:solidFill>
                <a:schemeClr val="dk1"/>
              </a:solidFill>
            </a:endParaRPr>
          </a:p>
          <a:p>
            <a:pPr indent="-247650" lvl="0" marL="254000" rtl="0" algn="l">
              <a:spcBef>
                <a:spcPts val="900"/>
              </a:spcBef>
              <a:spcAft>
                <a:spcPts val="0"/>
              </a:spcAft>
              <a:buSzPts val="2100"/>
              <a:buChar char="●"/>
            </a:pPr>
            <a:r>
              <a:rPr b="1" lang="zh-TW">
                <a:solidFill>
                  <a:schemeClr val="dk1"/>
                </a:solidFill>
              </a:rPr>
              <a:t>成功大學資工系醫學資訊所博士班候選人</a:t>
            </a:r>
            <a:endParaRPr b="1">
              <a:solidFill>
                <a:schemeClr val="dk1"/>
              </a:solidFill>
            </a:endParaRPr>
          </a:p>
          <a:p>
            <a:pPr indent="-247650" lvl="0" marL="254000" rtl="0" algn="l">
              <a:spcBef>
                <a:spcPts val="900"/>
              </a:spcBef>
              <a:spcAft>
                <a:spcPts val="0"/>
              </a:spcAft>
              <a:buSzPts val="2100"/>
              <a:buChar char="●"/>
            </a:pPr>
            <a:r>
              <a:rPr b="1" lang="zh-TW">
                <a:solidFill>
                  <a:schemeClr val="dk1"/>
                </a:solidFill>
              </a:rPr>
              <a:t>尤賽氏症 </a:t>
            </a:r>
            <a:r>
              <a:rPr b="1" i="1" lang="zh-TW">
                <a:solidFill>
                  <a:schemeClr val="dk1"/>
                </a:solidFill>
              </a:rPr>
              <a:t>USH2A</a:t>
            </a:r>
            <a:endParaRPr b="1" i="1">
              <a:solidFill>
                <a:schemeClr val="dk1"/>
              </a:solidFill>
            </a:endParaRPr>
          </a:p>
        </p:txBody>
      </p:sp>
      <p:pic>
        <p:nvPicPr>
          <p:cNvPr id="162" name="Google Shape;162;p30"/>
          <p:cNvPicPr preferRelativeResize="0"/>
          <p:nvPr/>
        </p:nvPicPr>
        <p:blipFill>
          <a:blip r:embed="rId3">
            <a:alphaModFix/>
          </a:blip>
          <a:stretch>
            <a:fillRect/>
          </a:stretch>
        </p:blipFill>
        <p:spPr>
          <a:xfrm>
            <a:off x="1024800" y="1077263"/>
            <a:ext cx="2426824" cy="364023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1"/>
          <p:cNvSpPr txBox="1"/>
          <p:nvPr>
            <p:ph type="title"/>
          </p:nvPr>
        </p:nvSpPr>
        <p:spPr>
          <a:xfrm>
            <a:off x="457200" y="341213"/>
            <a:ext cx="8229600" cy="857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zh-TW"/>
              <a:t>常務理事 許豐明 </a:t>
            </a:r>
            <a:endParaRPr>
              <a:latin typeface="Microsoft JhengHei"/>
              <a:ea typeface="Microsoft JhengHei"/>
              <a:cs typeface="Microsoft JhengHei"/>
              <a:sym typeface="Microsoft JhengHei"/>
            </a:endParaRPr>
          </a:p>
        </p:txBody>
      </p:sp>
      <p:sp>
        <p:nvSpPr>
          <p:cNvPr id="168" name="Google Shape;168;p31"/>
          <p:cNvSpPr txBox="1"/>
          <p:nvPr>
            <p:ph idx="2" type="body"/>
          </p:nvPr>
        </p:nvSpPr>
        <p:spPr>
          <a:xfrm>
            <a:off x="4409800" y="1200150"/>
            <a:ext cx="4277100" cy="3394500"/>
          </a:xfrm>
          <a:prstGeom prst="rect">
            <a:avLst/>
          </a:prstGeom>
          <a:noFill/>
          <a:ln>
            <a:noFill/>
          </a:ln>
        </p:spPr>
        <p:txBody>
          <a:bodyPr anchorCtr="0" anchor="t" bIns="34275" lIns="68575" spcFirstLastPara="1" rIns="68575" wrap="square" tIns="34275">
            <a:normAutofit fontScale="92500" lnSpcReduction="10000"/>
          </a:bodyPr>
          <a:lstStyle/>
          <a:p>
            <a:pPr indent="-250348" lvl="0" marL="254000" rtl="0" algn="l">
              <a:spcBef>
                <a:spcPts val="0"/>
              </a:spcBef>
              <a:spcAft>
                <a:spcPts val="0"/>
              </a:spcAft>
              <a:buSzPct val="100000"/>
              <a:buChar char="●"/>
            </a:pPr>
            <a:r>
              <a:rPr b="1" lang="zh-TW">
                <a:solidFill>
                  <a:schemeClr val="dk1"/>
                </a:solidFill>
              </a:rPr>
              <a:t>導演 / 藝術家</a:t>
            </a:r>
            <a:endParaRPr b="1">
              <a:solidFill>
                <a:schemeClr val="dk1"/>
              </a:solidFill>
            </a:endParaRPr>
          </a:p>
          <a:p>
            <a:pPr indent="-250348" lvl="0" marL="254000" rtl="0" algn="l">
              <a:spcBef>
                <a:spcPts val="900"/>
              </a:spcBef>
              <a:spcAft>
                <a:spcPts val="0"/>
              </a:spcAft>
              <a:buSzPct val="100000"/>
              <a:buChar char="●"/>
            </a:pPr>
            <a:r>
              <a:rPr b="1" lang="zh-TW">
                <a:solidFill>
                  <a:schemeClr val="dk1"/>
                </a:solidFill>
              </a:rPr>
              <a:t>作品曾榮獲【金鼎獎】、【小太陽獎】、【第五屆漫畫金像獎最佳兒童漫畫獎】等。出版著作三十餘冊。連續4年入圍年度華人部落格大賽最佳部落格決選資格。2008年【陽光公益獎（圖文組）優勝獎】【2009年教育部最佳公益教育部落格】現任社區大學講師和紀錄片編導</a:t>
            </a:r>
            <a:endParaRPr b="1">
              <a:solidFill>
                <a:schemeClr val="dk1"/>
              </a:solidFill>
            </a:endParaRPr>
          </a:p>
          <a:p>
            <a:pPr indent="-127000" lvl="0" marL="254000" rtl="0" algn="l">
              <a:spcBef>
                <a:spcPts val="900"/>
              </a:spcBef>
              <a:spcAft>
                <a:spcPts val="0"/>
              </a:spcAft>
              <a:buClr>
                <a:schemeClr val="dk1"/>
              </a:buClr>
              <a:buSzPct val="100000"/>
              <a:buNone/>
            </a:pPr>
            <a:r>
              <a:t/>
            </a:r>
            <a:endParaRPr b="1">
              <a:solidFill>
                <a:schemeClr val="dk1"/>
              </a:solidFill>
            </a:endParaRPr>
          </a:p>
        </p:txBody>
      </p:sp>
      <p:pic>
        <p:nvPicPr>
          <p:cNvPr descr="plum_pig的大頭貼照" id="169" name="Google Shape;169;p31"/>
          <p:cNvPicPr preferRelativeResize="0"/>
          <p:nvPr/>
        </p:nvPicPr>
        <p:blipFill rotWithShape="1">
          <a:blip r:embed="rId3">
            <a:alphaModFix/>
          </a:blip>
          <a:srcRect b="0" l="0" r="0" t="0"/>
          <a:stretch/>
        </p:blipFill>
        <p:spPr>
          <a:xfrm>
            <a:off x="647176" y="1279475"/>
            <a:ext cx="3315150" cy="33151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2"/>
          <p:cNvSpPr txBox="1"/>
          <p:nvPr>
            <p:ph type="title"/>
          </p:nvPr>
        </p:nvSpPr>
        <p:spPr>
          <a:xfrm>
            <a:off x="457200" y="341213"/>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b="1" lang="zh-TW" sz="3400"/>
              <a:t>理事黃靖騰 </a:t>
            </a:r>
            <a:endParaRPr b="1" sz="3400"/>
          </a:p>
        </p:txBody>
      </p:sp>
      <p:sp>
        <p:nvSpPr>
          <p:cNvPr id="175" name="Google Shape;175;p32"/>
          <p:cNvSpPr txBox="1"/>
          <p:nvPr>
            <p:ph idx="2" type="body"/>
          </p:nvPr>
        </p:nvSpPr>
        <p:spPr>
          <a:xfrm>
            <a:off x="4648200" y="1200151"/>
            <a:ext cx="4038600" cy="3394472"/>
          </a:xfrm>
          <a:prstGeom prst="rect">
            <a:avLst/>
          </a:prstGeom>
          <a:noFill/>
          <a:ln>
            <a:noFill/>
          </a:ln>
        </p:spPr>
        <p:txBody>
          <a:bodyPr anchorCtr="0" anchor="t" bIns="34275" lIns="68575" spcFirstLastPara="1" rIns="68575" wrap="square" tIns="34275">
            <a:normAutofit/>
          </a:bodyPr>
          <a:lstStyle/>
          <a:p>
            <a:pPr indent="-285750" lvl="0" marL="254000" rtl="0" algn="l">
              <a:spcBef>
                <a:spcPts val="0"/>
              </a:spcBef>
              <a:spcAft>
                <a:spcPts val="0"/>
              </a:spcAft>
              <a:buSzPts val="2700"/>
              <a:buChar char="●"/>
            </a:pPr>
            <a:r>
              <a:rPr b="1" lang="zh-TW" sz="2700">
                <a:solidFill>
                  <a:schemeClr val="dk1"/>
                </a:solidFill>
              </a:rPr>
              <a:t>淡江大學 中文系畢業</a:t>
            </a:r>
            <a:endParaRPr b="1" sz="2700">
              <a:solidFill>
                <a:schemeClr val="dk1"/>
              </a:solidFill>
            </a:endParaRPr>
          </a:p>
          <a:p>
            <a:pPr indent="-285750" lvl="0" marL="254000" rtl="0" algn="l">
              <a:spcBef>
                <a:spcPts val="900"/>
              </a:spcBef>
              <a:spcAft>
                <a:spcPts val="0"/>
              </a:spcAft>
              <a:buSzPts val="2700"/>
              <a:buChar char="●"/>
            </a:pPr>
            <a:r>
              <a:rPr b="1" lang="zh-TW" sz="2700">
                <a:solidFill>
                  <a:schemeClr val="dk1"/>
                </a:solidFill>
              </a:rPr>
              <a:t>文字工作者</a:t>
            </a:r>
            <a:endParaRPr b="1" sz="2700">
              <a:solidFill>
                <a:schemeClr val="dk1"/>
              </a:solidFill>
            </a:endParaRPr>
          </a:p>
          <a:p>
            <a:pPr indent="-285750" lvl="0" marL="254000" rtl="0" algn="l">
              <a:spcBef>
                <a:spcPts val="900"/>
              </a:spcBef>
              <a:spcAft>
                <a:spcPts val="0"/>
              </a:spcAft>
              <a:buSzPts val="2700"/>
              <a:buChar char="●"/>
            </a:pPr>
            <a:r>
              <a:rPr b="1" lang="zh-TW" sz="2700">
                <a:solidFill>
                  <a:schemeClr val="dk1"/>
                </a:solidFill>
              </a:rPr>
              <a:t>視、聽障者</a:t>
            </a:r>
            <a:endParaRPr b="1" sz="2700">
              <a:solidFill>
                <a:schemeClr val="dk1"/>
              </a:solidFill>
            </a:endParaRPr>
          </a:p>
        </p:txBody>
      </p:sp>
      <p:pic>
        <p:nvPicPr>
          <p:cNvPr descr="淡江時報" id="176" name="Google Shape;176;p32"/>
          <p:cNvPicPr preferRelativeResize="0"/>
          <p:nvPr/>
        </p:nvPicPr>
        <p:blipFill rotWithShape="1">
          <a:blip r:embed="rId3">
            <a:alphaModFix/>
          </a:blip>
          <a:srcRect b="42082" l="13888" r="13890" t="0"/>
          <a:stretch/>
        </p:blipFill>
        <p:spPr>
          <a:xfrm>
            <a:off x="535781" y="1243013"/>
            <a:ext cx="3236119" cy="346015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會議資訊</a:t>
            </a:r>
            <a:endParaRPr/>
          </a:p>
        </p:txBody>
      </p:sp>
      <p:sp>
        <p:nvSpPr>
          <p:cNvPr id="68" name="Google Shape;68;p15"/>
          <p:cNvSpPr txBox="1"/>
          <p:nvPr>
            <p:ph idx="1" type="body"/>
          </p:nvPr>
        </p:nvSpPr>
        <p:spPr>
          <a:xfrm>
            <a:off x="311700" y="1152475"/>
            <a:ext cx="3999900" cy="38952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chemeClr val="dk1"/>
              </a:buClr>
              <a:buSzPts val="2000"/>
              <a:buChar char="●"/>
            </a:pPr>
            <a:r>
              <a:rPr lang="zh-TW" sz="2000">
                <a:solidFill>
                  <a:schemeClr val="dk1"/>
                </a:solidFill>
              </a:rPr>
              <a:t>13:00-13:30 報到</a:t>
            </a:r>
            <a:endParaRPr sz="2000">
              <a:solidFill>
                <a:schemeClr val="dk1"/>
              </a:solidFill>
            </a:endParaRPr>
          </a:p>
          <a:p>
            <a:pPr indent="-355600" lvl="0" marL="457200" rtl="0" algn="l">
              <a:spcBef>
                <a:spcPts val="0"/>
              </a:spcBef>
              <a:spcAft>
                <a:spcPts val="0"/>
              </a:spcAft>
              <a:buClr>
                <a:schemeClr val="dk1"/>
              </a:buClr>
              <a:buSzPts val="2000"/>
              <a:buChar char="●"/>
            </a:pPr>
            <a:r>
              <a:rPr lang="zh-TW" sz="2000">
                <a:solidFill>
                  <a:schemeClr val="dk1"/>
                </a:solidFill>
              </a:rPr>
              <a:t>13:30-13:35 開場</a:t>
            </a:r>
            <a:endParaRPr sz="2000">
              <a:solidFill>
                <a:schemeClr val="dk1"/>
              </a:solidFill>
            </a:endParaRPr>
          </a:p>
          <a:p>
            <a:pPr indent="-355600" lvl="0" marL="457200" rtl="0" algn="l">
              <a:spcBef>
                <a:spcPts val="0"/>
              </a:spcBef>
              <a:spcAft>
                <a:spcPts val="0"/>
              </a:spcAft>
              <a:buClr>
                <a:schemeClr val="dk1"/>
              </a:buClr>
              <a:buSzPts val="2000"/>
              <a:buChar char="●"/>
            </a:pPr>
            <a:r>
              <a:rPr lang="zh-TW" sz="2000">
                <a:solidFill>
                  <a:schemeClr val="dk1"/>
                </a:solidFill>
              </a:rPr>
              <a:t>13:35-13:55 </a:t>
            </a:r>
            <a:r>
              <a:rPr lang="zh-TW" sz="2000">
                <a:solidFill>
                  <a:schemeClr val="dk1"/>
                </a:solidFill>
                <a:highlight>
                  <a:schemeClr val="lt1"/>
                </a:highlight>
              </a:rPr>
              <a:t>會員權益說明</a:t>
            </a:r>
            <a:endParaRPr sz="2000">
              <a:solidFill>
                <a:schemeClr val="dk1"/>
              </a:solidFill>
              <a:highlight>
                <a:schemeClr val="lt1"/>
              </a:highlight>
            </a:endParaRPr>
          </a:p>
          <a:p>
            <a:pPr indent="-355600" lvl="0" marL="457200" rtl="0" algn="l">
              <a:spcBef>
                <a:spcPts val="0"/>
              </a:spcBef>
              <a:spcAft>
                <a:spcPts val="0"/>
              </a:spcAft>
              <a:buClr>
                <a:schemeClr val="dk1"/>
              </a:buClr>
              <a:buSzPts val="2000"/>
              <a:buChar char="●"/>
            </a:pPr>
            <a:r>
              <a:rPr lang="zh-TW" sz="2000">
                <a:solidFill>
                  <a:schemeClr val="dk1"/>
                </a:solidFill>
              </a:rPr>
              <a:t>13:55-14:00 休息</a:t>
            </a:r>
            <a:endParaRPr sz="2000">
              <a:solidFill>
                <a:schemeClr val="dk1"/>
              </a:solidFill>
            </a:endParaRPr>
          </a:p>
          <a:p>
            <a:pPr indent="-355600" lvl="0" marL="457200" rtl="0" algn="l">
              <a:spcBef>
                <a:spcPts val="0"/>
              </a:spcBef>
              <a:spcAft>
                <a:spcPts val="0"/>
              </a:spcAft>
              <a:buClr>
                <a:schemeClr val="dk1"/>
              </a:buClr>
              <a:buSzPts val="2000"/>
              <a:buChar char="●"/>
            </a:pPr>
            <a:r>
              <a:rPr lang="zh-TW" sz="2000">
                <a:solidFill>
                  <a:schemeClr val="dk1"/>
                </a:solidFill>
              </a:rPr>
              <a:t>14:00-14:40 報告過去支出、理監事及幹部介紹</a:t>
            </a:r>
            <a:endParaRPr sz="2000">
              <a:solidFill>
                <a:schemeClr val="dk1"/>
              </a:solidFill>
            </a:endParaRPr>
          </a:p>
          <a:p>
            <a:pPr indent="-355600" lvl="0" marL="457200" rtl="0" algn="l">
              <a:spcBef>
                <a:spcPts val="0"/>
              </a:spcBef>
              <a:spcAft>
                <a:spcPts val="0"/>
              </a:spcAft>
              <a:buClr>
                <a:schemeClr val="dk1"/>
              </a:buClr>
              <a:buSzPts val="2000"/>
              <a:buChar char="●"/>
            </a:pPr>
            <a:r>
              <a:rPr lang="zh-TW" sz="2000">
                <a:solidFill>
                  <a:schemeClr val="dk1"/>
                </a:solidFill>
              </a:rPr>
              <a:t>14:40-15:30 休息、茶敘、收會費</a:t>
            </a:r>
            <a:endParaRPr sz="2700">
              <a:highlight>
                <a:schemeClr val="lt1"/>
              </a:highlight>
            </a:endParaRPr>
          </a:p>
        </p:txBody>
      </p:sp>
      <p:sp>
        <p:nvSpPr>
          <p:cNvPr id="69" name="Google Shape;69;p15"/>
          <p:cNvSpPr txBox="1"/>
          <p:nvPr>
            <p:ph idx="2" type="body"/>
          </p:nvPr>
        </p:nvSpPr>
        <p:spPr>
          <a:xfrm>
            <a:off x="4572000" y="1152475"/>
            <a:ext cx="4260300" cy="3895200"/>
          </a:xfrm>
          <a:prstGeom prst="rect">
            <a:avLst/>
          </a:prstGeom>
        </p:spPr>
        <p:txBody>
          <a:bodyPr anchorCtr="0" anchor="t" bIns="91425" lIns="91425" spcFirstLastPara="1" rIns="91425" wrap="square" tIns="91425">
            <a:normAutofit/>
          </a:bodyPr>
          <a:lstStyle/>
          <a:p>
            <a:pPr indent="-355600" lvl="0" marL="457200" rtl="0" algn="l">
              <a:spcBef>
                <a:spcPts val="0"/>
              </a:spcBef>
              <a:spcAft>
                <a:spcPts val="0"/>
              </a:spcAft>
              <a:buClr>
                <a:schemeClr val="dk1"/>
              </a:buClr>
              <a:buSzPts val="2000"/>
              <a:buChar char="●"/>
            </a:pPr>
            <a:r>
              <a:rPr lang="zh-TW" sz="2000">
                <a:solidFill>
                  <a:schemeClr val="dk1"/>
                </a:solidFill>
              </a:rPr>
              <a:t>15:30-16:00 過去活動、成果</a:t>
            </a:r>
            <a:endParaRPr sz="2000">
              <a:solidFill>
                <a:schemeClr val="dk1"/>
              </a:solidFill>
            </a:endParaRPr>
          </a:p>
          <a:p>
            <a:pPr indent="-355600" lvl="0" marL="457200" rtl="0" algn="l">
              <a:spcBef>
                <a:spcPts val="0"/>
              </a:spcBef>
              <a:spcAft>
                <a:spcPts val="0"/>
              </a:spcAft>
              <a:buClr>
                <a:schemeClr val="dk1"/>
              </a:buClr>
              <a:buSzPts val="2000"/>
              <a:buChar char="●"/>
            </a:pPr>
            <a:r>
              <a:rPr lang="zh-TW" sz="2000">
                <a:solidFill>
                  <a:schemeClr val="dk1"/>
                </a:solidFill>
              </a:rPr>
              <a:t>16:00-16:10 休息</a:t>
            </a:r>
            <a:endParaRPr sz="2000">
              <a:solidFill>
                <a:schemeClr val="dk1"/>
              </a:solidFill>
            </a:endParaRPr>
          </a:p>
          <a:p>
            <a:pPr indent="-355600" lvl="0" marL="457200" rtl="0" algn="l">
              <a:spcBef>
                <a:spcPts val="0"/>
              </a:spcBef>
              <a:spcAft>
                <a:spcPts val="0"/>
              </a:spcAft>
              <a:buClr>
                <a:schemeClr val="dk1"/>
              </a:buClr>
              <a:buSzPts val="2000"/>
              <a:buChar char="●"/>
            </a:pPr>
            <a:r>
              <a:rPr lang="zh-TW" sz="2000">
                <a:solidFill>
                  <a:schemeClr val="dk1"/>
                </a:solidFill>
              </a:rPr>
              <a:t>16:10-16:40 報告預算、</a:t>
            </a:r>
            <a:r>
              <a:rPr lang="zh-TW" sz="2000">
                <a:solidFill>
                  <a:schemeClr val="dk1"/>
                </a:solidFill>
                <a:highlight>
                  <a:schemeClr val="lt1"/>
                </a:highlight>
              </a:rPr>
              <a:t>活動規劃</a:t>
            </a:r>
            <a:endParaRPr sz="2000">
              <a:solidFill>
                <a:schemeClr val="dk1"/>
              </a:solidFill>
              <a:highlight>
                <a:schemeClr val="lt1"/>
              </a:highlight>
            </a:endParaRPr>
          </a:p>
          <a:p>
            <a:pPr indent="-355600" lvl="0" marL="457200" rtl="0" algn="l">
              <a:spcBef>
                <a:spcPts val="0"/>
              </a:spcBef>
              <a:spcAft>
                <a:spcPts val="0"/>
              </a:spcAft>
              <a:buClr>
                <a:schemeClr val="dk1"/>
              </a:buClr>
              <a:buSzPts val="2000"/>
              <a:buChar char="●"/>
            </a:pPr>
            <a:r>
              <a:rPr lang="zh-TW" sz="2000">
                <a:solidFill>
                  <a:schemeClr val="dk1"/>
                </a:solidFill>
              </a:rPr>
              <a:t>16:40-16:50 休息</a:t>
            </a:r>
            <a:endParaRPr sz="2000">
              <a:solidFill>
                <a:schemeClr val="dk1"/>
              </a:solidFill>
            </a:endParaRPr>
          </a:p>
          <a:p>
            <a:pPr indent="-355600" lvl="0" marL="457200" rtl="0" algn="l">
              <a:spcBef>
                <a:spcPts val="0"/>
              </a:spcBef>
              <a:spcAft>
                <a:spcPts val="0"/>
              </a:spcAft>
              <a:buClr>
                <a:schemeClr val="dk1"/>
              </a:buClr>
              <a:buSzPts val="2000"/>
              <a:buChar char="●"/>
            </a:pPr>
            <a:r>
              <a:rPr lang="zh-TW" sz="2000">
                <a:solidFill>
                  <a:schemeClr val="dk1"/>
                </a:solidFill>
              </a:rPr>
              <a:t>16:50-17:30 </a:t>
            </a:r>
            <a:r>
              <a:rPr lang="zh-TW" sz="2000">
                <a:solidFill>
                  <a:schemeClr val="dk1"/>
                </a:solidFill>
                <a:highlight>
                  <a:schemeClr val="lt1"/>
                </a:highlight>
              </a:rPr>
              <a:t>組織章程小修改、理事名單更動</a:t>
            </a:r>
            <a:endParaRPr sz="19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3"/>
          <p:cNvSpPr txBox="1"/>
          <p:nvPr>
            <p:ph type="title"/>
          </p:nvPr>
        </p:nvSpPr>
        <p:spPr>
          <a:xfrm>
            <a:off x="457200" y="341213"/>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b="1" lang="zh-TW"/>
              <a:t>楊硯淳 理事 </a:t>
            </a:r>
            <a:endParaRPr b="1"/>
          </a:p>
        </p:txBody>
      </p:sp>
      <p:sp>
        <p:nvSpPr>
          <p:cNvPr id="182" name="Google Shape;182;p33"/>
          <p:cNvSpPr txBox="1"/>
          <p:nvPr>
            <p:ph idx="2" type="body"/>
          </p:nvPr>
        </p:nvSpPr>
        <p:spPr>
          <a:xfrm>
            <a:off x="4648200" y="1200151"/>
            <a:ext cx="4038600" cy="3394472"/>
          </a:xfrm>
          <a:prstGeom prst="rect">
            <a:avLst/>
          </a:prstGeom>
          <a:noFill/>
          <a:ln>
            <a:noFill/>
          </a:ln>
        </p:spPr>
        <p:txBody>
          <a:bodyPr anchorCtr="0" anchor="t" bIns="34275" lIns="68575" spcFirstLastPara="1" rIns="68575" wrap="square" tIns="34275">
            <a:normAutofit/>
          </a:bodyPr>
          <a:lstStyle/>
          <a:p>
            <a:pPr indent="-247650" lvl="0" marL="254000" rtl="0" algn="l">
              <a:spcBef>
                <a:spcPts val="0"/>
              </a:spcBef>
              <a:spcAft>
                <a:spcPts val="0"/>
              </a:spcAft>
              <a:buSzPts val="2100"/>
              <a:buChar char="●"/>
            </a:pPr>
            <a:r>
              <a:rPr b="1" lang="zh-TW">
                <a:solidFill>
                  <a:schemeClr val="dk1"/>
                </a:solidFill>
              </a:rPr>
              <a:t>2022 總統教育獎獲獎者</a:t>
            </a:r>
            <a:endParaRPr b="1">
              <a:solidFill>
                <a:schemeClr val="dk1"/>
              </a:solidFill>
            </a:endParaRPr>
          </a:p>
          <a:p>
            <a:pPr indent="-247650" lvl="0" marL="254000" rtl="0" algn="l">
              <a:spcBef>
                <a:spcPts val="0"/>
              </a:spcBef>
              <a:spcAft>
                <a:spcPts val="0"/>
              </a:spcAft>
              <a:buSzPts val="2100"/>
              <a:buChar char="●"/>
            </a:pPr>
            <a:r>
              <a:rPr b="1" lang="zh-TW">
                <a:solidFill>
                  <a:schemeClr val="dk1"/>
                </a:solidFill>
              </a:rPr>
              <a:t>國立臺北大學公共行政暨政策學系學生</a:t>
            </a:r>
            <a:endParaRPr b="1">
              <a:solidFill>
                <a:schemeClr val="dk1"/>
              </a:solidFill>
            </a:endParaRPr>
          </a:p>
          <a:p>
            <a:pPr indent="-247650" lvl="0" marL="254000" rtl="0" algn="l">
              <a:spcBef>
                <a:spcPts val="900"/>
              </a:spcBef>
              <a:spcAft>
                <a:spcPts val="0"/>
              </a:spcAft>
              <a:buSzPts val="2100"/>
              <a:buChar char="●"/>
            </a:pPr>
            <a:r>
              <a:rPr b="1" lang="zh-TW">
                <a:solidFill>
                  <a:schemeClr val="dk1"/>
                </a:solidFill>
              </a:rPr>
              <a:t>視、聽障者 </a:t>
            </a:r>
            <a:r>
              <a:rPr b="1" i="1" lang="zh-TW">
                <a:solidFill>
                  <a:schemeClr val="dk1"/>
                </a:solidFill>
              </a:rPr>
              <a:t>OPA1</a:t>
            </a:r>
            <a:endParaRPr b="1">
              <a:solidFill>
                <a:schemeClr val="dk1"/>
              </a:solidFill>
            </a:endParaRPr>
          </a:p>
        </p:txBody>
      </p:sp>
      <p:pic>
        <p:nvPicPr>
          <p:cNvPr descr="自小視聽雙障她籌辦觸覺藝術展獲勵馨女兒獎| 生活| 中央社CNA" id="183" name="Google Shape;183;p33"/>
          <p:cNvPicPr preferRelativeResize="0"/>
          <p:nvPr/>
        </p:nvPicPr>
        <p:blipFill rotWithShape="1">
          <a:blip r:embed="rId3">
            <a:alphaModFix/>
          </a:blip>
          <a:srcRect b="0" l="0" r="47604" t="19167"/>
          <a:stretch/>
        </p:blipFill>
        <p:spPr>
          <a:xfrm>
            <a:off x="541121" y="1200149"/>
            <a:ext cx="3187917" cy="368860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4"/>
          <p:cNvSpPr txBox="1"/>
          <p:nvPr>
            <p:ph type="title"/>
          </p:nvPr>
        </p:nvSpPr>
        <p:spPr>
          <a:xfrm>
            <a:off x="457200" y="341213"/>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zh-TW"/>
              <a:t>李宜蓁 理事 </a:t>
            </a:r>
            <a:endParaRPr/>
          </a:p>
        </p:txBody>
      </p:sp>
      <p:sp>
        <p:nvSpPr>
          <p:cNvPr id="189" name="Google Shape;189;p34"/>
          <p:cNvSpPr txBox="1"/>
          <p:nvPr>
            <p:ph idx="2" type="body"/>
          </p:nvPr>
        </p:nvSpPr>
        <p:spPr>
          <a:xfrm>
            <a:off x="3844000" y="1451650"/>
            <a:ext cx="4842900" cy="3143100"/>
          </a:xfrm>
          <a:prstGeom prst="rect">
            <a:avLst/>
          </a:prstGeom>
          <a:noFill/>
          <a:ln>
            <a:noFill/>
          </a:ln>
        </p:spPr>
        <p:txBody>
          <a:bodyPr anchorCtr="0" anchor="t" bIns="34275" lIns="68575" spcFirstLastPara="1" rIns="68575" wrap="square" tIns="34275">
            <a:normAutofit/>
          </a:bodyPr>
          <a:lstStyle/>
          <a:p>
            <a:pPr indent="-247650" lvl="0" marL="254000" rtl="0" algn="l">
              <a:spcBef>
                <a:spcPts val="900"/>
              </a:spcBef>
              <a:spcAft>
                <a:spcPts val="0"/>
              </a:spcAft>
              <a:buClr>
                <a:schemeClr val="dk1"/>
              </a:buClr>
              <a:buSzPts val="2100"/>
              <a:buChar char="●"/>
            </a:pPr>
            <a:r>
              <a:rPr b="1" lang="zh-TW">
                <a:solidFill>
                  <a:schemeClr val="dk1"/>
                </a:solidFill>
              </a:rPr>
              <a:t>學歷：臺師大特教學系</a:t>
            </a:r>
            <a:endParaRPr b="1">
              <a:solidFill>
                <a:schemeClr val="dk1"/>
              </a:solidFill>
            </a:endParaRPr>
          </a:p>
          <a:p>
            <a:pPr indent="-247650" lvl="0" marL="254000" rtl="0" algn="l">
              <a:spcBef>
                <a:spcPts val="0"/>
              </a:spcBef>
              <a:spcAft>
                <a:spcPts val="0"/>
              </a:spcAft>
              <a:buClr>
                <a:schemeClr val="dk1"/>
              </a:buClr>
              <a:buSzPts val="2100"/>
              <a:buChar char="●"/>
            </a:pPr>
            <a:r>
              <a:rPr b="1" lang="zh-TW">
                <a:solidFill>
                  <a:schemeClr val="dk1"/>
                </a:solidFill>
              </a:rPr>
              <a:t>現職新北市信義國小出納組長</a:t>
            </a:r>
            <a:endParaRPr b="1">
              <a:solidFill>
                <a:schemeClr val="dk1"/>
              </a:solidFill>
            </a:endParaRPr>
          </a:p>
          <a:p>
            <a:pPr indent="-247650" lvl="0" marL="254000" rtl="0" algn="l">
              <a:spcBef>
                <a:spcPts val="0"/>
              </a:spcBef>
              <a:spcAft>
                <a:spcPts val="0"/>
              </a:spcAft>
              <a:buSzPts val="2100"/>
              <a:buChar char="●"/>
            </a:pPr>
            <a:r>
              <a:rPr b="1" lang="zh-TW">
                <a:solidFill>
                  <a:schemeClr val="dk1"/>
                </a:solidFill>
              </a:rPr>
              <a:t>尤賽氏症患者 </a:t>
            </a:r>
            <a:r>
              <a:rPr b="1" i="1" lang="zh-TW">
                <a:solidFill>
                  <a:schemeClr val="dk1"/>
                </a:solidFill>
              </a:rPr>
              <a:t>USH2A</a:t>
            </a:r>
            <a:endParaRPr b="1" i="1">
              <a:solidFill>
                <a:schemeClr val="dk1"/>
              </a:solidFill>
            </a:endParaRPr>
          </a:p>
          <a:p>
            <a:pPr indent="0" lvl="0" marL="0" rtl="0" algn="l">
              <a:spcBef>
                <a:spcPts val="900"/>
              </a:spcBef>
              <a:spcAft>
                <a:spcPts val="0"/>
              </a:spcAft>
              <a:buNone/>
            </a:pPr>
            <a:r>
              <a:t/>
            </a:r>
            <a:endParaRPr b="1">
              <a:solidFill>
                <a:schemeClr val="dk1"/>
              </a:solidFill>
            </a:endParaRPr>
          </a:p>
        </p:txBody>
      </p:sp>
      <p:pic>
        <p:nvPicPr>
          <p:cNvPr id="190" name="Google Shape;190;p34" title="截圖 2025-08-15 上午11.31.45.png"/>
          <p:cNvPicPr preferRelativeResize="0"/>
          <p:nvPr/>
        </p:nvPicPr>
        <p:blipFill>
          <a:blip r:embed="rId3">
            <a:alphaModFix/>
          </a:blip>
          <a:stretch>
            <a:fillRect/>
          </a:stretch>
        </p:blipFill>
        <p:spPr>
          <a:xfrm>
            <a:off x="654051" y="1200150"/>
            <a:ext cx="2468500" cy="3143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5"/>
          <p:cNvSpPr txBox="1"/>
          <p:nvPr>
            <p:ph type="title"/>
          </p:nvPr>
        </p:nvSpPr>
        <p:spPr>
          <a:xfrm>
            <a:off x="457200" y="341213"/>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b="1" lang="zh-TW" sz="3000"/>
              <a:t>魏子涵 理事 </a:t>
            </a:r>
            <a:endParaRPr b="1" sz="3000"/>
          </a:p>
        </p:txBody>
      </p:sp>
      <p:pic>
        <p:nvPicPr>
          <p:cNvPr descr="一張含有 人員, 草, 戶外, 服裝 的圖片&#10;&#10;AI 產生的內容可能不正確。" id="196" name="Google Shape;196;p35"/>
          <p:cNvPicPr preferRelativeResize="0"/>
          <p:nvPr>
            <p:ph idx="1" type="body"/>
          </p:nvPr>
        </p:nvPicPr>
        <p:blipFill rotWithShape="1">
          <a:blip r:embed="rId3">
            <a:alphaModFix/>
          </a:blip>
          <a:srcRect b="0" l="0" r="0" t="0"/>
          <a:stretch/>
        </p:blipFill>
        <p:spPr>
          <a:xfrm>
            <a:off x="725670" y="1329026"/>
            <a:ext cx="2906313" cy="3109079"/>
          </a:xfrm>
          <a:prstGeom prst="rect">
            <a:avLst/>
          </a:prstGeom>
          <a:noFill/>
          <a:ln>
            <a:noFill/>
          </a:ln>
        </p:spPr>
      </p:pic>
      <p:sp>
        <p:nvSpPr>
          <p:cNvPr id="197" name="Google Shape;197;p35"/>
          <p:cNvSpPr txBox="1"/>
          <p:nvPr>
            <p:ph idx="2" type="body"/>
          </p:nvPr>
        </p:nvSpPr>
        <p:spPr>
          <a:xfrm>
            <a:off x="4147100" y="1200150"/>
            <a:ext cx="4539600" cy="3394500"/>
          </a:xfrm>
          <a:prstGeom prst="rect">
            <a:avLst/>
          </a:prstGeom>
          <a:noFill/>
          <a:ln>
            <a:noFill/>
          </a:ln>
        </p:spPr>
        <p:txBody>
          <a:bodyPr anchorCtr="0" anchor="t" bIns="34275" lIns="68575" spcFirstLastPara="1" rIns="68575" wrap="square" tIns="34275">
            <a:normAutofit/>
          </a:bodyPr>
          <a:lstStyle/>
          <a:p>
            <a:pPr indent="-361950" lvl="0" marL="457200" rtl="0" algn="l">
              <a:spcBef>
                <a:spcPts val="0"/>
              </a:spcBef>
              <a:spcAft>
                <a:spcPts val="0"/>
              </a:spcAft>
              <a:buClr>
                <a:schemeClr val="dk1"/>
              </a:buClr>
              <a:buSzPts val="2100"/>
              <a:buChar char="●"/>
            </a:pPr>
            <a:r>
              <a:rPr b="1" lang="zh-TW">
                <a:solidFill>
                  <a:schemeClr val="dk1"/>
                </a:solidFill>
              </a:rPr>
              <a:t>現職：</a:t>
            </a:r>
            <a:endParaRPr b="1">
              <a:solidFill>
                <a:schemeClr val="dk1"/>
              </a:solidFill>
            </a:endParaRPr>
          </a:p>
          <a:p>
            <a:pPr indent="-361950" lvl="1" marL="914400" rtl="0" algn="l">
              <a:spcBef>
                <a:spcPts val="0"/>
              </a:spcBef>
              <a:spcAft>
                <a:spcPts val="0"/>
              </a:spcAft>
              <a:buClr>
                <a:schemeClr val="dk1"/>
              </a:buClr>
              <a:buSzPts val="2100"/>
              <a:buChar char="○"/>
            </a:pPr>
            <a:r>
              <a:rPr b="1" lang="zh-TW">
                <a:solidFill>
                  <a:schemeClr val="dk1"/>
                </a:solidFill>
              </a:rPr>
              <a:t>高雄市前金國小圖書館管理員</a:t>
            </a:r>
            <a:endParaRPr b="1">
              <a:solidFill>
                <a:schemeClr val="dk1"/>
              </a:solidFill>
            </a:endParaRPr>
          </a:p>
          <a:p>
            <a:pPr indent="-361950" lvl="1" marL="914400" rtl="0" algn="l">
              <a:spcBef>
                <a:spcPts val="0"/>
              </a:spcBef>
              <a:spcAft>
                <a:spcPts val="0"/>
              </a:spcAft>
              <a:buClr>
                <a:schemeClr val="dk1"/>
              </a:buClr>
              <a:buSzPts val="2100"/>
              <a:buChar char="○"/>
            </a:pPr>
            <a:r>
              <a:rPr b="1" lang="zh-TW">
                <a:solidFill>
                  <a:schemeClr val="dk1"/>
                </a:solidFill>
              </a:rPr>
              <a:t>工作內容：</a:t>
            </a:r>
            <a:endParaRPr b="1">
              <a:solidFill>
                <a:schemeClr val="dk1"/>
              </a:solidFill>
            </a:endParaRPr>
          </a:p>
          <a:p>
            <a:pPr indent="-361950" lvl="1" marL="914400" rtl="0" algn="l">
              <a:spcBef>
                <a:spcPts val="0"/>
              </a:spcBef>
              <a:spcAft>
                <a:spcPts val="0"/>
              </a:spcAft>
              <a:buClr>
                <a:schemeClr val="dk1"/>
              </a:buClr>
              <a:buSzPts val="2100"/>
              <a:buChar char="○"/>
            </a:pPr>
            <a:r>
              <a:rPr b="1" lang="zh-TW">
                <a:solidFill>
                  <a:schemeClr val="dk1"/>
                </a:solidFill>
              </a:rPr>
              <a:t>推廣閱讀、行銷圖書</a:t>
            </a:r>
            <a:endParaRPr b="1">
              <a:solidFill>
                <a:schemeClr val="dk1"/>
              </a:solidFill>
            </a:endParaRPr>
          </a:p>
          <a:p>
            <a:pPr indent="-361950" lvl="0" marL="457200" rtl="0" algn="l">
              <a:spcBef>
                <a:spcPts val="0"/>
              </a:spcBef>
              <a:spcAft>
                <a:spcPts val="0"/>
              </a:spcAft>
              <a:buClr>
                <a:schemeClr val="dk1"/>
              </a:buClr>
              <a:buSzPts val="2100"/>
              <a:buChar char="●"/>
            </a:pPr>
            <a:r>
              <a:rPr b="1" lang="zh-TW">
                <a:solidFill>
                  <a:schemeClr val="dk1"/>
                </a:solidFill>
              </a:rPr>
              <a:t>研究領域：</a:t>
            </a:r>
            <a:endParaRPr b="1">
              <a:solidFill>
                <a:schemeClr val="dk1"/>
              </a:solidFill>
            </a:endParaRPr>
          </a:p>
          <a:p>
            <a:pPr indent="-361950" lvl="1" marL="914400" rtl="0" algn="l">
              <a:spcBef>
                <a:spcPts val="0"/>
              </a:spcBef>
              <a:spcAft>
                <a:spcPts val="0"/>
              </a:spcAft>
              <a:buClr>
                <a:schemeClr val="dk1"/>
              </a:buClr>
              <a:buSzPts val="2100"/>
              <a:buChar char="○"/>
            </a:pPr>
            <a:r>
              <a:rPr b="1" lang="zh-TW">
                <a:solidFill>
                  <a:schemeClr val="dk1"/>
                </a:solidFill>
              </a:rPr>
              <a:t>發掘個人天賦潛能</a:t>
            </a:r>
            <a:endParaRPr b="1">
              <a:solidFill>
                <a:schemeClr val="dk1"/>
              </a:solidFill>
            </a:endParaRPr>
          </a:p>
          <a:p>
            <a:pPr indent="-361950" lvl="1" marL="914400" rtl="0" algn="l">
              <a:spcBef>
                <a:spcPts val="0"/>
              </a:spcBef>
              <a:spcAft>
                <a:spcPts val="0"/>
              </a:spcAft>
              <a:buClr>
                <a:schemeClr val="dk1"/>
              </a:buClr>
              <a:buSzPts val="2100"/>
              <a:buChar char="○"/>
            </a:pPr>
            <a:r>
              <a:rPr b="1" lang="zh-TW">
                <a:solidFill>
                  <a:schemeClr val="dk1"/>
                </a:solidFill>
              </a:rPr>
              <a:t>科學化高效學習</a:t>
            </a:r>
            <a:endParaRPr b="1">
              <a:solidFill>
                <a:schemeClr val="dk1"/>
              </a:solidFill>
            </a:endParaRPr>
          </a:p>
          <a:p>
            <a:pPr indent="-361950" lvl="1" marL="914400" rtl="0" algn="l">
              <a:spcBef>
                <a:spcPts val="0"/>
              </a:spcBef>
              <a:spcAft>
                <a:spcPts val="0"/>
              </a:spcAft>
              <a:buClr>
                <a:schemeClr val="dk1"/>
              </a:buClr>
              <a:buSzPts val="2100"/>
              <a:buChar char="○"/>
            </a:pPr>
            <a:r>
              <a:rPr b="1" lang="zh-TW">
                <a:solidFill>
                  <a:schemeClr val="dk1"/>
                </a:solidFill>
              </a:rPr>
              <a:t>財商教育</a:t>
            </a:r>
            <a:endParaRPr b="1">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6"/>
          <p:cNvSpPr txBox="1"/>
          <p:nvPr>
            <p:ph type="title"/>
          </p:nvPr>
        </p:nvSpPr>
        <p:spPr>
          <a:xfrm>
            <a:off x="457200" y="341213"/>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b="1" lang="zh-TW" sz="3000"/>
              <a:t>伍淑惠 理事</a:t>
            </a:r>
            <a:endParaRPr b="1" sz="3000"/>
          </a:p>
        </p:txBody>
      </p:sp>
      <p:sp>
        <p:nvSpPr>
          <p:cNvPr id="203" name="Google Shape;203;p36"/>
          <p:cNvSpPr txBox="1"/>
          <p:nvPr>
            <p:ph idx="2" type="body"/>
          </p:nvPr>
        </p:nvSpPr>
        <p:spPr>
          <a:xfrm>
            <a:off x="4648200" y="1200151"/>
            <a:ext cx="4038600" cy="3394472"/>
          </a:xfrm>
          <a:prstGeom prst="rect">
            <a:avLst/>
          </a:prstGeom>
          <a:noFill/>
          <a:ln>
            <a:noFill/>
          </a:ln>
        </p:spPr>
        <p:txBody>
          <a:bodyPr anchorCtr="0" anchor="t" bIns="34275" lIns="68575" spcFirstLastPara="1" rIns="68575" wrap="square" tIns="34275">
            <a:normAutofit/>
          </a:bodyPr>
          <a:lstStyle/>
          <a:p>
            <a:pPr indent="-247650" lvl="0" marL="254000" rtl="0" algn="l">
              <a:spcBef>
                <a:spcPts val="0"/>
              </a:spcBef>
              <a:spcAft>
                <a:spcPts val="0"/>
              </a:spcAft>
              <a:buSzPts val="2100"/>
              <a:buChar char="●"/>
            </a:pPr>
            <a:r>
              <a:rPr b="1" lang="zh-TW">
                <a:solidFill>
                  <a:schemeClr val="dk1"/>
                </a:solidFill>
              </a:rPr>
              <a:t>農業部林業試驗所 副研究員</a:t>
            </a:r>
            <a:endParaRPr b="1">
              <a:solidFill>
                <a:schemeClr val="dk1"/>
              </a:solidFill>
            </a:endParaRPr>
          </a:p>
          <a:p>
            <a:pPr indent="-247650" lvl="0" marL="254000" rtl="0" algn="l">
              <a:spcBef>
                <a:spcPts val="900"/>
              </a:spcBef>
              <a:spcAft>
                <a:spcPts val="0"/>
              </a:spcAft>
              <a:buSzPts val="2100"/>
              <a:buChar char="●"/>
            </a:pPr>
            <a:r>
              <a:rPr b="1" lang="zh-TW">
                <a:solidFill>
                  <a:schemeClr val="dk1"/>
                </a:solidFill>
              </a:rPr>
              <a:t>研究領域：森林生態、植物保育、原生植物綠化應用</a:t>
            </a:r>
            <a:endParaRPr b="1">
              <a:solidFill>
                <a:schemeClr val="dk1"/>
              </a:solidFill>
            </a:endParaRPr>
          </a:p>
          <a:p>
            <a:pPr indent="-114300" lvl="0" marL="254000" rtl="0" algn="l">
              <a:spcBef>
                <a:spcPts val="900"/>
              </a:spcBef>
              <a:spcAft>
                <a:spcPts val="0"/>
              </a:spcAft>
              <a:buClr>
                <a:schemeClr val="dk1"/>
              </a:buClr>
              <a:buSzPts val="2100"/>
              <a:buNone/>
            </a:pPr>
            <a:r>
              <a:t/>
            </a:r>
            <a:endParaRPr b="1">
              <a:solidFill>
                <a:schemeClr val="dk1"/>
              </a:solidFill>
            </a:endParaRPr>
          </a:p>
        </p:txBody>
      </p:sp>
      <p:pic>
        <p:nvPicPr>
          <p:cNvPr id="204" name="Google Shape;204;p36"/>
          <p:cNvPicPr preferRelativeResize="0"/>
          <p:nvPr>
            <p:ph idx="1" type="body"/>
          </p:nvPr>
        </p:nvPicPr>
        <p:blipFill rotWithShape="1">
          <a:blip r:embed="rId3">
            <a:alphaModFix/>
          </a:blip>
          <a:srcRect b="0" l="20847" r="0" t="0"/>
          <a:stretch/>
        </p:blipFill>
        <p:spPr>
          <a:xfrm>
            <a:off x="352697" y="1185062"/>
            <a:ext cx="3850656" cy="324324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7"/>
          <p:cNvSpPr txBox="1"/>
          <p:nvPr>
            <p:ph type="title"/>
          </p:nvPr>
        </p:nvSpPr>
        <p:spPr>
          <a:xfrm>
            <a:off x="457200" y="341213"/>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b="1" lang="zh-TW" sz="3000"/>
              <a:t>涂清介 理事 </a:t>
            </a:r>
            <a:endParaRPr b="1" sz="3000"/>
          </a:p>
        </p:txBody>
      </p:sp>
      <p:pic>
        <p:nvPicPr>
          <p:cNvPr descr="一張含有 人員, 人的臉孔, 微笑, 服裝 的圖片&#10;&#10;AI 產生的內容可能不正確。" id="210" name="Google Shape;210;p37"/>
          <p:cNvPicPr preferRelativeResize="0"/>
          <p:nvPr>
            <p:ph idx="1" type="body"/>
          </p:nvPr>
        </p:nvPicPr>
        <p:blipFill rotWithShape="1">
          <a:blip r:embed="rId3">
            <a:alphaModFix/>
          </a:blip>
          <a:srcRect b="0" l="0" r="0" t="0"/>
          <a:stretch/>
        </p:blipFill>
        <p:spPr>
          <a:xfrm>
            <a:off x="232192" y="1200152"/>
            <a:ext cx="3809700" cy="2898000"/>
          </a:xfrm>
          <a:prstGeom prst="rect">
            <a:avLst/>
          </a:prstGeom>
          <a:noFill/>
          <a:ln>
            <a:noFill/>
          </a:ln>
        </p:spPr>
      </p:pic>
      <p:sp>
        <p:nvSpPr>
          <p:cNvPr id="211" name="Google Shape;211;p37"/>
          <p:cNvSpPr txBox="1"/>
          <p:nvPr>
            <p:ph idx="2" type="body"/>
          </p:nvPr>
        </p:nvSpPr>
        <p:spPr>
          <a:xfrm>
            <a:off x="4258250" y="1200150"/>
            <a:ext cx="4428600" cy="3394500"/>
          </a:xfrm>
          <a:prstGeom prst="rect">
            <a:avLst/>
          </a:prstGeom>
          <a:noFill/>
          <a:ln>
            <a:noFill/>
          </a:ln>
        </p:spPr>
        <p:txBody>
          <a:bodyPr anchorCtr="0" anchor="t" bIns="34275" lIns="68575" spcFirstLastPara="1" rIns="68575" wrap="square" tIns="34275">
            <a:normAutofit/>
          </a:bodyPr>
          <a:lstStyle/>
          <a:p>
            <a:pPr indent="-247650" lvl="0" marL="254000" rtl="0" algn="l">
              <a:spcBef>
                <a:spcPts val="0"/>
              </a:spcBef>
              <a:spcAft>
                <a:spcPts val="0"/>
              </a:spcAft>
              <a:buSzPts val="2100"/>
              <a:buChar char="●"/>
            </a:pPr>
            <a:r>
              <a:rPr b="1" lang="zh-TW">
                <a:solidFill>
                  <a:schemeClr val="dk1"/>
                </a:solidFill>
              </a:rPr>
              <a:t>國立空大學 組員</a:t>
            </a:r>
            <a:endParaRPr b="1">
              <a:solidFill>
                <a:schemeClr val="dk1"/>
              </a:solidFill>
            </a:endParaRPr>
          </a:p>
          <a:p>
            <a:pPr indent="-247650" lvl="0" marL="254000" rtl="0" algn="l">
              <a:spcBef>
                <a:spcPts val="0"/>
              </a:spcBef>
              <a:spcAft>
                <a:spcPts val="0"/>
              </a:spcAft>
              <a:buSzPts val="2100"/>
              <a:buChar char="●"/>
            </a:pPr>
            <a:r>
              <a:rPr b="1" lang="zh-TW">
                <a:solidFill>
                  <a:schemeClr val="dk1"/>
                </a:solidFill>
              </a:rPr>
              <a:t>曾任 Yahoo! 美商 User interface design.</a:t>
            </a:r>
            <a:endParaRPr b="1">
              <a:solidFill>
                <a:schemeClr val="dk1"/>
              </a:solidFill>
            </a:endParaRPr>
          </a:p>
          <a:p>
            <a:pPr indent="-247650" lvl="0" marL="254000" rtl="0" algn="l">
              <a:spcBef>
                <a:spcPts val="0"/>
              </a:spcBef>
              <a:spcAft>
                <a:spcPts val="0"/>
              </a:spcAft>
              <a:buSzPts val="2100"/>
              <a:buChar char="●"/>
            </a:pPr>
            <a:r>
              <a:rPr b="1" lang="zh-TW">
                <a:solidFill>
                  <a:schemeClr val="dk1"/>
                </a:solidFill>
              </a:rPr>
              <a:t>專長</a:t>
            </a:r>
            <a:endParaRPr b="1">
              <a:solidFill>
                <a:schemeClr val="dk1"/>
              </a:solidFill>
            </a:endParaRPr>
          </a:p>
          <a:p>
            <a:pPr indent="-209550" lvl="1" marL="558800" rtl="0" algn="l">
              <a:spcBef>
                <a:spcPts val="0"/>
              </a:spcBef>
              <a:spcAft>
                <a:spcPts val="0"/>
              </a:spcAft>
              <a:buSzPts val="2100"/>
              <a:buChar char="○"/>
            </a:pPr>
            <a:r>
              <a:rPr b="1" lang="zh-TW">
                <a:solidFill>
                  <a:schemeClr val="dk1"/>
                </a:solidFill>
              </a:rPr>
              <a:t>繪畫創作/資訊醫學/手語/網路行銷</a:t>
            </a:r>
            <a:endParaRPr b="1">
              <a:solidFill>
                <a:schemeClr val="dk1"/>
              </a:solidFill>
            </a:endParaRPr>
          </a:p>
          <a:p>
            <a:pPr indent="-209550" lvl="1" marL="558800" rtl="0" algn="l">
              <a:spcBef>
                <a:spcPts val="0"/>
              </a:spcBef>
              <a:spcAft>
                <a:spcPts val="0"/>
              </a:spcAft>
              <a:buSzPts val="2100"/>
              <a:buChar char="○"/>
            </a:pPr>
            <a:r>
              <a:rPr b="1" lang="zh-TW">
                <a:solidFill>
                  <a:schemeClr val="dk1"/>
                </a:solidFill>
              </a:rPr>
              <a:t>無障礙輔助裝置</a:t>
            </a:r>
            <a:endParaRPr b="1">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8"/>
          <p:cNvSpPr txBox="1"/>
          <p:nvPr>
            <p:ph type="title"/>
          </p:nvPr>
        </p:nvSpPr>
        <p:spPr>
          <a:xfrm>
            <a:off x="457200" y="341213"/>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b="1" lang="zh-TW" sz="3000"/>
              <a:t>蔡榮坤 常務監事</a:t>
            </a:r>
            <a:endParaRPr b="1" sz="3000"/>
          </a:p>
        </p:txBody>
      </p:sp>
      <p:sp>
        <p:nvSpPr>
          <p:cNvPr id="217" name="Google Shape;217;p38"/>
          <p:cNvSpPr txBox="1"/>
          <p:nvPr>
            <p:ph idx="2" type="body"/>
          </p:nvPr>
        </p:nvSpPr>
        <p:spPr>
          <a:xfrm>
            <a:off x="4187525" y="1200150"/>
            <a:ext cx="4499700" cy="3904200"/>
          </a:xfrm>
          <a:prstGeom prst="rect">
            <a:avLst/>
          </a:prstGeom>
          <a:noFill/>
          <a:ln>
            <a:noFill/>
          </a:ln>
        </p:spPr>
        <p:txBody>
          <a:bodyPr anchorCtr="0" anchor="t" bIns="34275" lIns="68575" spcFirstLastPara="1" rIns="68575" wrap="square" tIns="34275">
            <a:normAutofit lnSpcReduction="20000"/>
          </a:bodyPr>
          <a:lstStyle/>
          <a:p>
            <a:pPr indent="-247650" lvl="0" marL="254000" rtl="0" algn="l">
              <a:spcBef>
                <a:spcPts val="0"/>
              </a:spcBef>
              <a:spcAft>
                <a:spcPts val="0"/>
              </a:spcAft>
              <a:buSzPts val="2100"/>
              <a:buChar char="●"/>
            </a:pPr>
            <a:r>
              <a:rPr b="1" lang="zh-TW">
                <a:solidFill>
                  <a:schemeClr val="dk1"/>
                </a:solidFill>
              </a:rPr>
              <a:t>教授</a:t>
            </a:r>
            <a:endParaRPr b="1">
              <a:solidFill>
                <a:schemeClr val="dk1"/>
              </a:solidFill>
            </a:endParaRPr>
          </a:p>
          <a:p>
            <a:pPr indent="-247650" lvl="0" marL="254000" rtl="0" algn="l">
              <a:spcBef>
                <a:spcPts val="900"/>
              </a:spcBef>
              <a:spcAft>
                <a:spcPts val="0"/>
              </a:spcAft>
              <a:buSzPts val="2100"/>
              <a:buChar char="●"/>
            </a:pPr>
            <a:r>
              <a:rPr b="1" lang="zh-TW">
                <a:solidFill>
                  <a:schemeClr val="dk1"/>
                </a:solidFill>
              </a:rPr>
              <a:t>慈濟大學醫學科學研究所所長</a:t>
            </a:r>
            <a:endParaRPr b="1">
              <a:solidFill>
                <a:schemeClr val="dk1"/>
              </a:solidFill>
            </a:endParaRPr>
          </a:p>
          <a:p>
            <a:pPr indent="-247650" lvl="0" marL="254000" rtl="0" algn="l">
              <a:spcBef>
                <a:spcPts val="900"/>
              </a:spcBef>
              <a:spcAft>
                <a:spcPts val="0"/>
              </a:spcAft>
              <a:buSzPts val="2100"/>
              <a:buChar char="●"/>
            </a:pPr>
            <a:r>
              <a:rPr b="1" lang="zh-TW">
                <a:solidFill>
                  <a:schemeClr val="dk1"/>
                </a:solidFill>
              </a:rPr>
              <a:t>研究領域： </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神經保護 </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動物模式 </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再生醫學 </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神經眼科 </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轉譯醫學</a:t>
            </a:r>
            <a:endParaRPr b="1">
              <a:solidFill>
                <a:schemeClr val="dk1"/>
              </a:solidFill>
            </a:endParaRPr>
          </a:p>
          <a:p>
            <a:pPr indent="-114300" lvl="0" marL="254000" rtl="0" algn="l">
              <a:spcBef>
                <a:spcPts val="900"/>
              </a:spcBef>
              <a:spcAft>
                <a:spcPts val="0"/>
              </a:spcAft>
              <a:buClr>
                <a:schemeClr val="dk1"/>
              </a:buClr>
              <a:buSzPts val="2100"/>
              <a:buNone/>
            </a:pPr>
            <a:r>
              <a:t/>
            </a:r>
            <a:endParaRPr b="1">
              <a:solidFill>
                <a:schemeClr val="dk1"/>
              </a:solidFill>
            </a:endParaRPr>
          </a:p>
        </p:txBody>
      </p:sp>
      <p:pic>
        <p:nvPicPr>
          <p:cNvPr descr="蔡榮坤醫師" id="218" name="Google Shape;218;p38"/>
          <p:cNvPicPr preferRelativeResize="0"/>
          <p:nvPr>
            <p:ph idx="1" type="body"/>
          </p:nvPr>
        </p:nvPicPr>
        <p:blipFill rotWithShape="1">
          <a:blip r:embed="rId3">
            <a:alphaModFix/>
          </a:blip>
          <a:srcRect b="27048" l="23926" r="13598" t="7048"/>
          <a:stretch/>
        </p:blipFill>
        <p:spPr>
          <a:xfrm>
            <a:off x="457196" y="1102810"/>
            <a:ext cx="2775900" cy="39042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9"/>
          <p:cNvSpPr txBox="1"/>
          <p:nvPr>
            <p:ph type="title"/>
          </p:nvPr>
        </p:nvSpPr>
        <p:spPr>
          <a:xfrm>
            <a:off x="457200" y="341213"/>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b="1" lang="zh-TW" sz="3000"/>
              <a:t>鄭偉杰 監事 </a:t>
            </a:r>
            <a:endParaRPr b="1" sz="3000"/>
          </a:p>
        </p:txBody>
      </p:sp>
      <p:sp>
        <p:nvSpPr>
          <p:cNvPr id="224" name="Google Shape;224;p39"/>
          <p:cNvSpPr txBox="1"/>
          <p:nvPr>
            <p:ph idx="2" type="body"/>
          </p:nvPr>
        </p:nvSpPr>
        <p:spPr>
          <a:xfrm>
            <a:off x="3894525" y="1200150"/>
            <a:ext cx="4792200" cy="3394500"/>
          </a:xfrm>
          <a:prstGeom prst="rect">
            <a:avLst/>
          </a:prstGeom>
          <a:noFill/>
          <a:ln>
            <a:noFill/>
          </a:ln>
        </p:spPr>
        <p:txBody>
          <a:bodyPr anchorCtr="0" anchor="t" bIns="34275" lIns="68575" spcFirstLastPara="1" rIns="68575" wrap="square" tIns="34275">
            <a:normAutofit lnSpcReduction="20000"/>
          </a:bodyPr>
          <a:lstStyle/>
          <a:p>
            <a:pPr indent="-247650" lvl="0" marL="254000" rtl="0" algn="l">
              <a:spcBef>
                <a:spcPts val="0"/>
              </a:spcBef>
              <a:spcAft>
                <a:spcPts val="0"/>
              </a:spcAft>
              <a:buSzPts val="2100"/>
              <a:buChar char="●"/>
            </a:pPr>
            <a:r>
              <a:rPr b="1" lang="zh-TW">
                <a:solidFill>
                  <a:schemeClr val="dk1"/>
                </a:solidFill>
              </a:rPr>
              <a:t>博士</a:t>
            </a:r>
            <a:endParaRPr b="1">
              <a:solidFill>
                <a:schemeClr val="dk1"/>
              </a:solidFill>
            </a:endParaRPr>
          </a:p>
          <a:p>
            <a:pPr indent="-247650" lvl="0" marL="254000" rtl="0" algn="l">
              <a:spcBef>
                <a:spcPts val="900"/>
              </a:spcBef>
              <a:spcAft>
                <a:spcPts val="0"/>
              </a:spcAft>
              <a:buSzPts val="2100"/>
              <a:buChar char="●"/>
            </a:pPr>
            <a:r>
              <a:rPr b="1" lang="zh-TW">
                <a:solidFill>
                  <a:schemeClr val="dk1"/>
                </a:solidFill>
              </a:rPr>
              <a:t>中央研究院基因體研究中心 研究員</a:t>
            </a:r>
            <a:endParaRPr b="1">
              <a:solidFill>
                <a:schemeClr val="dk1"/>
              </a:solidFill>
            </a:endParaRPr>
          </a:p>
          <a:p>
            <a:pPr indent="-247650" lvl="0" marL="254000" rtl="0" algn="l">
              <a:spcBef>
                <a:spcPts val="900"/>
              </a:spcBef>
              <a:spcAft>
                <a:spcPts val="0"/>
              </a:spcAft>
              <a:buSzPts val="2100"/>
              <a:buChar char="●"/>
            </a:pPr>
            <a:r>
              <a:rPr b="1" lang="zh-TW">
                <a:solidFill>
                  <a:schemeClr val="dk1"/>
                </a:solidFill>
              </a:rPr>
              <a:t>研究專長</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生化活性產物的全合成</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新的合成方法學</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組合式化學</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固相有機合成、化學生物學</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新藥開發等</a:t>
            </a:r>
            <a:endParaRPr b="1">
              <a:solidFill>
                <a:schemeClr val="dk1"/>
              </a:solidFill>
            </a:endParaRPr>
          </a:p>
        </p:txBody>
      </p:sp>
      <p:pic>
        <p:nvPicPr>
          <p:cNvPr descr="WCCheng6x7" id="225" name="Google Shape;225;p39"/>
          <p:cNvPicPr preferRelativeResize="0"/>
          <p:nvPr/>
        </p:nvPicPr>
        <p:blipFill rotWithShape="1">
          <a:blip r:embed="rId3">
            <a:alphaModFix/>
          </a:blip>
          <a:srcRect b="0" l="0" r="0" t="0"/>
          <a:stretch/>
        </p:blipFill>
        <p:spPr>
          <a:xfrm>
            <a:off x="457191" y="1200161"/>
            <a:ext cx="3050177" cy="355854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0"/>
          <p:cNvSpPr txBox="1"/>
          <p:nvPr>
            <p:ph type="title"/>
          </p:nvPr>
        </p:nvSpPr>
        <p:spPr>
          <a:xfrm>
            <a:off x="457200" y="341213"/>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b="1" lang="zh-TW" sz="3000"/>
              <a:t>胡春美 監事 </a:t>
            </a:r>
            <a:endParaRPr b="1" sz="3000"/>
          </a:p>
        </p:txBody>
      </p:sp>
      <p:sp>
        <p:nvSpPr>
          <p:cNvPr id="231" name="Google Shape;231;p40"/>
          <p:cNvSpPr txBox="1"/>
          <p:nvPr>
            <p:ph idx="2" type="body"/>
          </p:nvPr>
        </p:nvSpPr>
        <p:spPr>
          <a:xfrm>
            <a:off x="3884400" y="1260775"/>
            <a:ext cx="4802400" cy="3394500"/>
          </a:xfrm>
          <a:prstGeom prst="rect">
            <a:avLst/>
          </a:prstGeom>
          <a:noFill/>
          <a:ln>
            <a:noFill/>
          </a:ln>
        </p:spPr>
        <p:txBody>
          <a:bodyPr anchorCtr="0" anchor="t" bIns="34275" lIns="68575" spcFirstLastPara="1" rIns="68575" wrap="square" tIns="34275">
            <a:normAutofit lnSpcReduction="20000"/>
          </a:bodyPr>
          <a:lstStyle/>
          <a:p>
            <a:pPr indent="-247650" lvl="0" marL="254000" rtl="0" algn="l">
              <a:spcBef>
                <a:spcPts val="0"/>
              </a:spcBef>
              <a:spcAft>
                <a:spcPts val="0"/>
              </a:spcAft>
              <a:buSzPts val="2100"/>
              <a:buChar char="●"/>
            </a:pPr>
            <a:r>
              <a:rPr b="1" lang="zh-TW">
                <a:solidFill>
                  <a:schemeClr val="dk1"/>
                </a:solidFill>
              </a:rPr>
              <a:t>博士</a:t>
            </a:r>
            <a:endParaRPr b="1">
              <a:solidFill>
                <a:schemeClr val="dk1"/>
              </a:solidFill>
            </a:endParaRPr>
          </a:p>
          <a:p>
            <a:pPr indent="-247650" lvl="0" marL="254000" rtl="0" algn="l">
              <a:spcBef>
                <a:spcPts val="900"/>
              </a:spcBef>
              <a:spcAft>
                <a:spcPts val="0"/>
              </a:spcAft>
              <a:buSzPts val="2100"/>
              <a:buChar char="●"/>
            </a:pPr>
            <a:r>
              <a:rPr b="1" lang="zh-TW">
                <a:solidFill>
                  <a:schemeClr val="dk1"/>
                </a:solidFill>
              </a:rPr>
              <a:t>中央研究院基因體研究中心 助研究員</a:t>
            </a:r>
            <a:endParaRPr b="1">
              <a:solidFill>
                <a:schemeClr val="dk1"/>
              </a:solidFill>
            </a:endParaRPr>
          </a:p>
          <a:p>
            <a:pPr indent="-247650" lvl="0" marL="254000" rtl="0" algn="l">
              <a:spcBef>
                <a:spcPts val="900"/>
              </a:spcBef>
              <a:spcAft>
                <a:spcPts val="0"/>
              </a:spcAft>
              <a:buSzPts val="2100"/>
              <a:buChar char="●"/>
            </a:pPr>
            <a:r>
              <a:rPr b="1" lang="zh-TW">
                <a:solidFill>
                  <a:schemeClr val="dk1"/>
                </a:solidFill>
              </a:rPr>
              <a:t>研究專長</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探討癌症的生成</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建立高速篩選小分子藥物方法</a:t>
            </a:r>
            <a:endParaRPr b="1">
              <a:solidFill>
                <a:schemeClr val="dk1"/>
              </a:solidFill>
            </a:endParaRPr>
          </a:p>
          <a:p>
            <a:pPr indent="-209550" lvl="1" marL="558800" rtl="0" algn="l">
              <a:spcBef>
                <a:spcPts val="900"/>
              </a:spcBef>
              <a:spcAft>
                <a:spcPts val="0"/>
              </a:spcAft>
              <a:buSzPts val="2100"/>
              <a:buChar char="○"/>
            </a:pPr>
            <a:r>
              <a:rPr b="1" lang="zh-TW">
                <a:solidFill>
                  <a:schemeClr val="dk1"/>
                </a:solidFill>
              </a:rPr>
              <a:t>分析藥物的作用效力與機制，以達到治療和預防癌症的目的</a:t>
            </a:r>
            <a:endParaRPr b="1">
              <a:solidFill>
                <a:schemeClr val="dk1"/>
              </a:solidFill>
            </a:endParaRPr>
          </a:p>
          <a:p>
            <a:pPr indent="-114300" lvl="0" marL="254000" rtl="0" algn="l">
              <a:spcBef>
                <a:spcPts val="900"/>
              </a:spcBef>
              <a:spcAft>
                <a:spcPts val="0"/>
              </a:spcAft>
              <a:buClr>
                <a:schemeClr val="dk1"/>
              </a:buClr>
              <a:buSzPts val="2100"/>
              <a:buNone/>
            </a:pPr>
            <a:r>
              <a:t/>
            </a:r>
            <a:endParaRPr b="1"/>
          </a:p>
        </p:txBody>
      </p:sp>
      <p:pic>
        <p:nvPicPr>
          <p:cNvPr descr="Hu, Chun-Mei 胡春美" id="232" name="Google Shape;232;p40"/>
          <p:cNvPicPr preferRelativeResize="0"/>
          <p:nvPr>
            <p:ph idx="1" type="body"/>
          </p:nvPr>
        </p:nvPicPr>
        <p:blipFill rotWithShape="1">
          <a:blip r:embed="rId3">
            <a:alphaModFix/>
          </a:blip>
          <a:srcRect b="0" l="0" r="0" t="0"/>
          <a:stretch/>
        </p:blipFill>
        <p:spPr>
          <a:xfrm>
            <a:off x="457198" y="1198479"/>
            <a:ext cx="3202800" cy="3731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1"/>
          <p:cNvSpPr txBox="1"/>
          <p:nvPr>
            <p:ph type="title"/>
          </p:nvPr>
        </p:nvSpPr>
        <p:spPr>
          <a:xfrm>
            <a:off x="457200" y="341213"/>
            <a:ext cx="8229600" cy="857400"/>
          </a:xfrm>
          <a:prstGeom prst="rect">
            <a:avLst/>
          </a:prstGeom>
        </p:spPr>
        <p:txBody>
          <a:bodyPr anchorCtr="0" anchor="ctr" bIns="34275" lIns="68575" spcFirstLastPara="1" rIns="68575" wrap="square" tIns="34275">
            <a:normAutofit/>
          </a:bodyPr>
          <a:lstStyle/>
          <a:p>
            <a:pPr indent="0" lvl="0" marL="0" rtl="0" algn="ctr">
              <a:spcBef>
                <a:spcPts val="500"/>
              </a:spcBef>
              <a:spcAft>
                <a:spcPts val="500"/>
              </a:spcAft>
              <a:buNone/>
            </a:pPr>
            <a:r>
              <a:rPr lang="zh-TW"/>
              <a:t>張雅富 社工師</a:t>
            </a:r>
            <a:endParaRPr/>
          </a:p>
        </p:txBody>
      </p:sp>
      <p:sp>
        <p:nvSpPr>
          <p:cNvPr id="238" name="Google Shape;238;p41"/>
          <p:cNvSpPr txBox="1"/>
          <p:nvPr>
            <p:ph idx="2" type="body"/>
          </p:nvPr>
        </p:nvSpPr>
        <p:spPr>
          <a:xfrm>
            <a:off x="4431325" y="1200150"/>
            <a:ext cx="4613400" cy="3715500"/>
          </a:xfrm>
          <a:prstGeom prst="rect">
            <a:avLst/>
          </a:prstGeom>
        </p:spPr>
        <p:txBody>
          <a:bodyPr anchorCtr="0" anchor="t" bIns="34275" lIns="68575" spcFirstLastPara="1" rIns="68575" wrap="square" tIns="34275">
            <a:normAutofit fontScale="70000" lnSpcReduction="10000"/>
          </a:bodyPr>
          <a:lstStyle/>
          <a:p>
            <a:pPr indent="-321945" lvl="0" marL="457200" rtl="0" algn="l">
              <a:lnSpc>
                <a:spcPct val="100000"/>
              </a:lnSpc>
              <a:spcBef>
                <a:spcPts val="0"/>
              </a:spcBef>
              <a:spcAft>
                <a:spcPts val="0"/>
              </a:spcAft>
              <a:buClr>
                <a:schemeClr val="dk1"/>
              </a:buClr>
              <a:buSzPct val="100000"/>
              <a:buChar char="●"/>
            </a:pPr>
            <a:r>
              <a:rPr lang="zh-TW">
                <a:solidFill>
                  <a:schemeClr val="dk1"/>
                </a:solidFill>
              </a:rPr>
              <a:t>學歷：</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陽明大學 衛生福利研究所</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政治大學 社會系 學士</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政治大學 法律學系 輔系</a:t>
            </a:r>
            <a:endParaRPr>
              <a:solidFill>
                <a:schemeClr val="dk1"/>
              </a:solidFill>
            </a:endParaRPr>
          </a:p>
          <a:p>
            <a:pPr indent="-321945" lvl="0" marL="457200" rtl="0" algn="l">
              <a:lnSpc>
                <a:spcPct val="100000"/>
              </a:lnSpc>
              <a:spcBef>
                <a:spcPts val="0"/>
              </a:spcBef>
              <a:spcAft>
                <a:spcPts val="0"/>
              </a:spcAft>
              <a:buClr>
                <a:schemeClr val="dk1"/>
              </a:buClr>
              <a:buSzPct val="100000"/>
              <a:buChar char="●"/>
            </a:pPr>
            <a:r>
              <a:rPr lang="zh-TW">
                <a:solidFill>
                  <a:schemeClr val="dk1"/>
                </a:solidFill>
              </a:rPr>
              <a:t>經歷：</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聖島社會福利慈善基金會工師</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生命連線基金會社工主任</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台灣婦女展業協會北投婦女暨家庭服務中心主任</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兒童福利聯盟文教基金會資深社工</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天主教善牧社會福利基金會永樂婦女中心主任</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台北市政府社會局綜合企劃科聘用業務專員</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台北市政府教育局駐區學校社工</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中華民國新女性聯合會組長、兼職社工</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中華民國紅心字會組長</a:t>
            </a:r>
            <a:endParaRPr>
              <a:solidFill>
                <a:schemeClr val="dk1"/>
              </a:solidFill>
            </a:endParaRPr>
          </a:p>
          <a:p>
            <a:pPr indent="-321945" lvl="0" marL="457200" rtl="0" algn="l">
              <a:lnSpc>
                <a:spcPct val="100000"/>
              </a:lnSpc>
              <a:spcBef>
                <a:spcPts val="0"/>
              </a:spcBef>
              <a:spcAft>
                <a:spcPts val="0"/>
              </a:spcAft>
              <a:buClr>
                <a:schemeClr val="dk1"/>
              </a:buClr>
              <a:buSzPct val="100000"/>
              <a:buChar char="●"/>
            </a:pPr>
            <a:r>
              <a:rPr lang="zh-TW">
                <a:solidFill>
                  <a:schemeClr val="dk1"/>
                </a:solidFill>
              </a:rPr>
              <a:t>專長：</a:t>
            </a:r>
            <a:endParaRPr>
              <a:solidFill>
                <a:schemeClr val="dk1"/>
              </a:solidFill>
            </a:endParaRPr>
          </a:p>
          <a:p>
            <a:pPr indent="-321944" lvl="1" marL="914400" rtl="0" algn="l">
              <a:lnSpc>
                <a:spcPct val="100000"/>
              </a:lnSpc>
              <a:spcBef>
                <a:spcPts val="0"/>
              </a:spcBef>
              <a:spcAft>
                <a:spcPts val="0"/>
              </a:spcAft>
              <a:buClr>
                <a:schemeClr val="dk1"/>
              </a:buClr>
              <a:buSzPct val="100000"/>
              <a:buChar char="○"/>
            </a:pPr>
            <a:r>
              <a:rPr lang="zh-TW">
                <a:solidFill>
                  <a:schemeClr val="dk1"/>
                </a:solidFill>
              </a:rPr>
              <a:t>社會工作、社會政策</a:t>
            </a:r>
            <a:endParaRPr>
              <a:solidFill>
                <a:schemeClr val="dk1"/>
              </a:solidFill>
            </a:endParaRPr>
          </a:p>
        </p:txBody>
      </p:sp>
      <p:pic>
        <p:nvPicPr>
          <p:cNvPr id="239" name="Google Shape;239;p41" title="截圖 2025-08-15 下午5.41.19.png"/>
          <p:cNvPicPr preferRelativeResize="0"/>
          <p:nvPr/>
        </p:nvPicPr>
        <p:blipFill>
          <a:blip r:embed="rId3">
            <a:alphaModFix/>
          </a:blip>
          <a:stretch>
            <a:fillRect/>
          </a:stretch>
        </p:blipFill>
        <p:spPr>
          <a:xfrm>
            <a:off x="527900" y="1200138"/>
            <a:ext cx="3677135" cy="364008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2"/>
          <p:cNvSpPr txBox="1"/>
          <p:nvPr>
            <p:ph type="title"/>
          </p:nvPr>
        </p:nvSpPr>
        <p:spPr>
          <a:xfrm>
            <a:off x="457200" y="341213"/>
            <a:ext cx="8229600" cy="857400"/>
          </a:xfrm>
          <a:prstGeom prst="rect">
            <a:avLst/>
          </a:prstGeom>
        </p:spPr>
        <p:txBody>
          <a:bodyPr anchorCtr="0" anchor="ctr" bIns="34275" lIns="68575" spcFirstLastPara="1" rIns="68575" wrap="square" tIns="34275">
            <a:normAutofit/>
          </a:bodyPr>
          <a:lstStyle/>
          <a:p>
            <a:pPr indent="0" lvl="0" marL="0" rtl="0" algn="ctr">
              <a:spcBef>
                <a:spcPts val="500"/>
              </a:spcBef>
              <a:spcAft>
                <a:spcPts val="500"/>
              </a:spcAft>
              <a:buNone/>
            </a:pPr>
            <a:r>
              <a:rPr lang="zh-TW"/>
              <a:t>黃詩穎 會計</a:t>
            </a:r>
            <a:endParaRPr/>
          </a:p>
        </p:txBody>
      </p:sp>
      <p:sp>
        <p:nvSpPr>
          <p:cNvPr id="245" name="Google Shape;245;p42"/>
          <p:cNvSpPr txBox="1"/>
          <p:nvPr>
            <p:ph idx="2" type="body"/>
          </p:nvPr>
        </p:nvSpPr>
        <p:spPr>
          <a:xfrm>
            <a:off x="4648200" y="1200151"/>
            <a:ext cx="4038600" cy="3394500"/>
          </a:xfrm>
          <a:prstGeom prst="rect">
            <a:avLst/>
          </a:prstGeom>
        </p:spPr>
        <p:txBody>
          <a:bodyPr anchorCtr="0" anchor="t" bIns="34275" lIns="68575" spcFirstLastPara="1" rIns="68575" wrap="square" tIns="34275">
            <a:normAutofit/>
          </a:bodyPr>
          <a:lstStyle/>
          <a:p>
            <a:pPr indent="0" lvl="0" marL="0" rtl="0" algn="l">
              <a:spcBef>
                <a:spcPts val="500"/>
              </a:spcBef>
              <a:spcAft>
                <a:spcPts val="500"/>
              </a:spcAft>
              <a:buNone/>
            </a:pPr>
            <a:r>
              <a:rPr lang="zh-TW">
                <a:solidFill>
                  <a:schemeClr val="dk1"/>
                </a:solidFill>
              </a:rPr>
              <a:t>中興大學昆蟲系碩士畢業</a:t>
            </a:r>
            <a:endParaRPr>
              <a:solidFill>
                <a:schemeClr val="dk1"/>
              </a:solidFill>
            </a:endParaRPr>
          </a:p>
        </p:txBody>
      </p:sp>
      <p:pic>
        <p:nvPicPr>
          <p:cNvPr id="246" name="Google Shape;246;p42" title="截圖 2025-08-16 中午12.32.42.png"/>
          <p:cNvPicPr preferRelativeResize="0"/>
          <p:nvPr/>
        </p:nvPicPr>
        <p:blipFill>
          <a:blip r:embed="rId3">
            <a:alphaModFix/>
          </a:blip>
          <a:stretch>
            <a:fillRect/>
          </a:stretch>
        </p:blipFill>
        <p:spPr>
          <a:xfrm>
            <a:off x="457200" y="1198613"/>
            <a:ext cx="3552373" cy="364008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zh-TW" sz="3420"/>
              <a:t>會員權益說明</a:t>
            </a:r>
            <a:endParaRPr b="1" sz="3420"/>
          </a:p>
        </p:txBody>
      </p:sp>
      <p:sp>
        <p:nvSpPr>
          <p:cNvPr id="75" name="Google Shape;75;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00050" lvl="0" marL="457200" rtl="0" algn="l">
              <a:spcBef>
                <a:spcPts val="0"/>
              </a:spcBef>
              <a:spcAft>
                <a:spcPts val="0"/>
              </a:spcAft>
              <a:buClr>
                <a:schemeClr val="dk1"/>
              </a:buClr>
              <a:buSzPts val="2700"/>
              <a:buChar char="●"/>
            </a:pPr>
            <a:r>
              <a:rPr b="1" lang="zh-TW" sz="2700">
                <a:solidFill>
                  <a:schemeClr val="dk1"/>
                </a:solidFill>
              </a:rPr>
              <a:t>活動參與</a:t>
            </a:r>
            <a:endParaRPr b="1" sz="2700">
              <a:solidFill>
                <a:schemeClr val="dk1"/>
              </a:solidFill>
            </a:endParaRPr>
          </a:p>
          <a:p>
            <a:pPr indent="-400050" lvl="0" marL="457200" rtl="0" algn="l">
              <a:spcBef>
                <a:spcPts val="0"/>
              </a:spcBef>
              <a:spcAft>
                <a:spcPts val="0"/>
              </a:spcAft>
              <a:buClr>
                <a:schemeClr val="dk1"/>
              </a:buClr>
              <a:buSzPts val="2700"/>
              <a:buChar char="●"/>
            </a:pPr>
            <a:r>
              <a:rPr b="1" lang="zh-TW" sz="2700">
                <a:solidFill>
                  <a:schemeClr val="dk1"/>
                </a:solidFill>
              </a:rPr>
              <a:t>個人諮詢</a:t>
            </a:r>
            <a:endParaRPr b="1" sz="2700">
              <a:solidFill>
                <a:schemeClr val="dk1"/>
              </a:solidFill>
            </a:endParaRPr>
          </a:p>
          <a:p>
            <a:pPr indent="-400050" lvl="1" marL="914400" rtl="0" algn="l">
              <a:spcBef>
                <a:spcPts val="0"/>
              </a:spcBef>
              <a:spcAft>
                <a:spcPts val="0"/>
              </a:spcAft>
              <a:buClr>
                <a:schemeClr val="dk1"/>
              </a:buClr>
              <a:buSzPts val="2700"/>
              <a:buChar char="○"/>
            </a:pPr>
            <a:r>
              <a:rPr b="1" lang="zh-TW" sz="2700">
                <a:solidFill>
                  <a:schemeClr val="dk1"/>
                </a:solidFill>
              </a:rPr>
              <a:t>財務諮詢：魏子涵 會計師 </a:t>
            </a:r>
            <a:endParaRPr b="1" sz="2700">
              <a:solidFill>
                <a:schemeClr val="dk1"/>
              </a:solidFill>
            </a:endParaRPr>
          </a:p>
          <a:p>
            <a:pPr indent="-400050" lvl="1" marL="914400" rtl="0" algn="l">
              <a:spcBef>
                <a:spcPts val="0"/>
              </a:spcBef>
              <a:spcAft>
                <a:spcPts val="0"/>
              </a:spcAft>
              <a:buClr>
                <a:schemeClr val="dk1"/>
              </a:buClr>
              <a:buSzPts val="2700"/>
              <a:buChar char="○"/>
            </a:pPr>
            <a:r>
              <a:rPr b="1" lang="zh-TW" sz="2700">
                <a:solidFill>
                  <a:schemeClr val="dk1"/>
                </a:solidFill>
              </a:rPr>
              <a:t>遺傳衛教：</a:t>
            </a:r>
            <a:r>
              <a:rPr b="1" lang="zh-TW" sz="2700">
                <a:solidFill>
                  <a:schemeClr val="dk1"/>
                </a:solidFill>
              </a:rPr>
              <a:t>靖永皓 </a:t>
            </a:r>
            <a:r>
              <a:rPr b="1" lang="zh-TW" sz="2800">
                <a:solidFill>
                  <a:schemeClr val="dk1"/>
                </a:solidFill>
              </a:rPr>
              <a:t>分子遺傳學教授</a:t>
            </a:r>
            <a:r>
              <a:rPr b="1" lang="zh-TW" sz="2700">
                <a:solidFill>
                  <a:schemeClr val="dk1"/>
                </a:solidFill>
              </a:rPr>
              <a:t> </a:t>
            </a:r>
            <a:endParaRPr b="1" sz="270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3"/>
          <p:cNvSpPr txBox="1"/>
          <p:nvPr>
            <p:ph type="title"/>
          </p:nvPr>
        </p:nvSpPr>
        <p:spPr>
          <a:xfrm>
            <a:off x="457200" y="341213"/>
            <a:ext cx="8229600" cy="857400"/>
          </a:xfrm>
          <a:prstGeom prst="rect">
            <a:avLst/>
          </a:prstGeom>
        </p:spPr>
        <p:txBody>
          <a:bodyPr anchorCtr="0" anchor="ctr" bIns="34275" lIns="68575" spcFirstLastPara="1" rIns="68575" wrap="square" tIns="34275">
            <a:normAutofit/>
          </a:bodyPr>
          <a:lstStyle/>
          <a:p>
            <a:pPr indent="0" lvl="0" marL="0" rtl="0" algn="ctr">
              <a:spcBef>
                <a:spcPts val="500"/>
              </a:spcBef>
              <a:spcAft>
                <a:spcPts val="500"/>
              </a:spcAft>
              <a:buNone/>
            </a:pPr>
            <a:r>
              <a:rPr lang="zh-TW"/>
              <a:t>林怡慧 出納</a:t>
            </a:r>
            <a:endParaRPr/>
          </a:p>
        </p:txBody>
      </p:sp>
      <p:sp>
        <p:nvSpPr>
          <p:cNvPr id="252" name="Google Shape;252;p43"/>
          <p:cNvSpPr txBox="1"/>
          <p:nvPr>
            <p:ph idx="2" type="body"/>
          </p:nvPr>
        </p:nvSpPr>
        <p:spPr>
          <a:xfrm>
            <a:off x="4648200" y="1200151"/>
            <a:ext cx="4038600" cy="3394500"/>
          </a:xfrm>
          <a:prstGeom prst="rect">
            <a:avLst/>
          </a:prstGeom>
        </p:spPr>
        <p:txBody>
          <a:bodyPr anchorCtr="0" anchor="t" bIns="34275" lIns="68575" spcFirstLastPara="1" rIns="68575" wrap="square" tIns="34275">
            <a:normAutofit/>
          </a:bodyPr>
          <a:lstStyle/>
          <a:p>
            <a:pPr indent="0" lvl="0" marL="0" rtl="0" algn="l">
              <a:spcBef>
                <a:spcPts val="500"/>
              </a:spcBef>
              <a:spcAft>
                <a:spcPts val="0"/>
              </a:spcAft>
              <a:buNone/>
            </a:pPr>
            <a:r>
              <a:rPr b="1" i="1" lang="zh-TW">
                <a:solidFill>
                  <a:schemeClr val="dk1"/>
                </a:solidFill>
              </a:rPr>
              <a:t>USH2A</a:t>
            </a:r>
            <a:r>
              <a:rPr b="1" lang="zh-TW">
                <a:solidFill>
                  <a:schemeClr val="dk1"/>
                </a:solidFill>
              </a:rPr>
              <a:t> </a:t>
            </a:r>
            <a:r>
              <a:rPr b="1" lang="zh-TW">
                <a:solidFill>
                  <a:schemeClr val="dk1"/>
                </a:solidFill>
              </a:rPr>
              <a:t>病友</a:t>
            </a:r>
            <a:endParaRPr b="1">
              <a:solidFill>
                <a:schemeClr val="dk1"/>
              </a:solidFill>
            </a:endParaRPr>
          </a:p>
          <a:p>
            <a:pPr indent="0" lvl="0" marL="0" rtl="0" algn="l">
              <a:spcBef>
                <a:spcPts val="500"/>
              </a:spcBef>
              <a:spcAft>
                <a:spcPts val="0"/>
              </a:spcAft>
              <a:buNone/>
            </a:pPr>
            <a:r>
              <a:rPr b="1" lang="zh-TW">
                <a:solidFill>
                  <a:schemeClr val="dk1"/>
                </a:solidFill>
              </a:rPr>
              <a:t>物理治療師</a:t>
            </a:r>
            <a:endParaRPr b="1">
              <a:solidFill>
                <a:schemeClr val="dk1"/>
              </a:solidFill>
            </a:endParaRPr>
          </a:p>
          <a:p>
            <a:pPr indent="0" lvl="0" marL="0" rtl="0" algn="l">
              <a:spcBef>
                <a:spcPts val="500"/>
              </a:spcBef>
              <a:spcAft>
                <a:spcPts val="0"/>
              </a:spcAft>
              <a:buNone/>
            </a:pPr>
            <a:r>
              <a:rPr b="1" lang="zh-TW">
                <a:solidFill>
                  <a:schemeClr val="dk1"/>
                </a:solidFill>
              </a:rPr>
              <a:t>皮拉提斯教練</a:t>
            </a:r>
            <a:endParaRPr b="1">
              <a:solidFill>
                <a:schemeClr val="dk1"/>
              </a:solidFill>
            </a:endParaRPr>
          </a:p>
          <a:p>
            <a:pPr indent="0" lvl="0" marL="0" rtl="0" algn="l">
              <a:spcBef>
                <a:spcPts val="500"/>
              </a:spcBef>
              <a:spcAft>
                <a:spcPts val="500"/>
              </a:spcAft>
              <a:buNone/>
            </a:pPr>
            <a:r>
              <a:rPr b="1" lang="zh-TW">
                <a:solidFill>
                  <a:schemeClr val="dk1"/>
                </a:solidFill>
              </a:rPr>
              <a:t>潛水教練</a:t>
            </a:r>
            <a:endParaRPr b="1">
              <a:solidFill>
                <a:schemeClr val="dk1"/>
              </a:solidFill>
            </a:endParaRPr>
          </a:p>
        </p:txBody>
      </p:sp>
      <p:pic>
        <p:nvPicPr>
          <p:cNvPr id="253" name="Google Shape;253;p43" title="截圖 2025-08-16 中午12.50.27.png"/>
          <p:cNvPicPr preferRelativeResize="0"/>
          <p:nvPr/>
        </p:nvPicPr>
        <p:blipFill>
          <a:blip r:embed="rId3">
            <a:alphaModFix/>
          </a:blip>
          <a:stretch>
            <a:fillRect/>
          </a:stretch>
        </p:blipFill>
        <p:spPr>
          <a:xfrm>
            <a:off x="347150" y="1294887"/>
            <a:ext cx="3642926" cy="343797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zh-TW"/>
              <a:t>過去成果、活動回顧</a:t>
            </a:r>
            <a:endParaRPr b="1"/>
          </a:p>
        </p:txBody>
      </p:sp>
      <p:sp>
        <p:nvSpPr>
          <p:cNvPr id="259" name="Google Shape;259;p4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52425" lvl="0" marL="457200" rtl="0" algn="l">
              <a:lnSpc>
                <a:spcPct val="95000"/>
              </a:lnSpc>
              <a:spcBef>
                <a:spcPts val="0"/>
              </a:spcBef>
              <a:spcAft>
                <a:spcPts val="0"/>
              </a:spcAft>
              <a:buClr>
                <a:schemeClr val="dk1"/>
              </a:buClr>
              <a:buSzPts val="1950"/>
              <a:buAutoNum type="arabicPeriod"/>
            </a:pPr>
            <a:r>
              <a:rPr b="1" lang="zh-TW" sz="1950">
                <a:solidFill>
                  <a:schemeClr val="dk1"/>
                </a:solidFill>
              </a:rPr>
              <a:t>以協會名義進行</a:t>
            </a:r>
            <a:endParaRPr b="1" sz="1950">
              <a:solidFill>
                <a:schemeClr val="dk1"/>
              </a:solidFill>
            </a:endParaRPr>
          </a:p>
          <a:p>
            <a:pPr indent="-352425" lvl="1" marL="914400" rtl="0" algn="l">
              <a:lnSpc>
                <a:spcPct val="95000"/>
              </a:lnSpc>
              <a:spcBef>
                <a:spcPts val="0"/>
              </a:spcBef>
              <a:spcAft>
                <a:spcPts val="0"/>
              </a:spcAft>
              <a:buClr>
                <a:schemeClr val="dk1"/>
              </a:buClr>
              <a:buSzPts val="1950"/>
              <a:buAutoNum type="alphaLcPeriod"/>
            </a:pPr>
            <a:r>
              <a:rPr b="1" lang="zh-TW" sz="1950">
                <a:solidFill>
                  <a:schemeClr val="dk1"/>
                </a:solidFill>
              </a:rPr>
              <a:t>法人設立登記</a:t>
            </a:r>
            <a:endParaRPr b="1" sz="1950">
              <a:solidFill>
                <a:schemeClr val="dk1"/>
              </a:solidFill>
            </a:endParaRPr>
          </a:p>
          <a:p>
            <a:pPr indent="-352425" lvl="1" marL="914400" rtl="0" algn="l">
              <a:lnSpc>
                <a:spcPct val="95000"/>
              </a:lnSpc>
              <a:spcBef>
                <a:spcPts val="0"/>
              </a:spcBef>
              <a:spcAft>
                <a:spcPts val="0"/>
              </a:spcAft>
              <a:buClr>
                <a:schemeClr val="dk1"/>
              </a:buClr>
              <a:buSzPts val="1950"/>
              <a:buAutoNum type="alphaLcPeriod"/>
            </a:pPr>
            <a:r>
              <a:rPr b="1" lang="zh-TW" sz="1950">
                <a:solidFill>
                  <a:schemeClr val="dk1"/>
                </a:solidFill>
              </a:rPr>
              <a:t>國稅局稅籍登記，取得統一編號</a:t>
            </a:r>
            <a:endParaRPr b="1" sz="1950">
              <a:solidFill>
                <a:schemeClr val="dk1"/>
              </a:solidFill>
            </a:endParaRPr>
          </a:p>
          <a:p>
            <a:pPr indent="-352425" lvl="1" marL="914400" rtl="0" algn="l">
              <a:lnSpc>
                <a:spcPct val="95000"/>
              </a:lnSpc>
              <a:spcBef>
                <a:spcPts val="0"/>
              </a:spcBef>
              <a:spcAft>
                <a:spcPts val="0"/>
              </a:spcAft>
              <a:buClr>
                <a:schemeClr val="dk1"/>
              </a:buClr>
              <a:buSzPts val="1950"/>
              <a:buAutoNum type="alphaLcPeriod"/>
            </a:pPr>
            <a:r>
              <a:rPr b="1" lang="zh-TW" sz="1950">
                <a:solidFill>
                  <a:schemeClr val="dk1"/>
                </a:solidFill>
              </a:rPr>
              <a:t>銀行開戶登記</a:t>
            </a:r>
            <a:endParaRPr b="1" sz="1950">
              <a:solidFill>
                <a:schemeClr val="dk1"/>
              </a:solidFill>
            </a:endParaRPr>
          </a:p>
          <a:p>
            <a:pPr indent="-352425" lvl="0" marL="457200" rtl="0" algn="l">
              <a:lnSpc>
                <a:spcPct val="95000"/>
              </a:lnSpc>
              <a:spcBef>
                <a:spcPts val="0"/>
              </a:spcBef>
              <a:spcAft>
                <a:spcPts val="0"/>
              </a:spcAft>
              <a:buClr>
                <a:schemeClr val="dk1"/>
              </a:buClr>
              <a:buSzPts val="1950"/>
              <a:buAutoNum type="arabicPeriod"/>
            </a:pPr>
            <a:r>
              <a:rPr b="1" lang="zh-TW" sz="1950">
                <a:solidFill>
                  <a:schemeClr val="dk1"/>
                </a:solidFill>
              </a:rPr>
              <a:t>設立網站: </a:t>
            </a:r>
            <a:r>
              <a:rPr b="1" lang="zh-TW" sz="1950" u="sng">
                <a:solidFill>
                  <a:schemeClr val="dk1"/>
                </a:solidFill>
                <a:hlinkClick r:id="rId3">
                  <a:extLst>
                    <a:ext uri="{A12FA001-AC4F-418D-AE19-62706E023703}">
                      <ahyp:hlinkClr val="tx"/>
                    </a:ext>
                  </a:extLst>
                </a:hlinkClick>
              </a:rPr>
              <a:t>https://usher.org.tw</a:t>
            </a:r>
            <a:endParaRPr b="1" sz="1950">
              <a:solidFill>
                <a:schemeClr val="dk1"/>
              </a:solidFill>
            </a:endParaRPr>
          </a:p>
          <a:p>
            <a:pPr indent="-352425" lvl="0" marL="457200" rtl="0" algn="l">
              <a:lnSpc>
                <a:spcPct val="95000"/>
              </a:lnSpc>
              <a:spcBef>
                <a:spcPts val="0"/>
              </a:spcBef>
              <a:spcAft>
                <a:spcPts val="0"/>
              </a:spcAft>
              <a:buClr>
                <a:schemeClr val="dk1"/>
              </a:buClr>
              <a:buSzPts val="1950"/>
              <a:buAutoNum type="arabicPeriod"/>
            </a:pPr>
            <a:r>
              <a:rPr b="1" lang="zh-TW" sz="1950">
                <a:solidFill>
                  <a:schemeClr val="dk1"/>
                </a:solidFill>
              </a:rPr>
              <a:t>舉辦活動講座: </a:t>
            </a:r>
            <a:r>
              <a:rPr b="1" lang="zh-TW" sz="1950" u="sng">
                <a:solidFill>
                  <a:schemeClr val="dk1"/>
                </a:solidFill>
                <a:hlinkClick r:id="rId4">
                  <a:extLst>
                    <a:ext uri="{A12FA001-AC4F-418D-AE19-62706E023703}">
                      <ahyp:hlinkClr val="tx"/>
                    </a:ext>
                  </a:extLst>
                </a:hlinkClick>
              </a:rPr>
              <a:t>https://www.youtube.com/watch?v=70sM5ua81eo&amp;t=17s</a:t>
            </a:r>
            <a:endParaRPr b="1" sz="1950">
              <a:solidFill>
                <a:schemeClr val="dk1"/>
              </a:solidFill>
            </a:endParaRPr>
          </a:p>
          <a:p>
            <a:pPr indent="-352425" lvl="1" marL="914400" rtl="0" algn="l">
              <a:lnSpc>
                <a:spcPct val="95000"/>
              </a:lnSpc>
              <a:spcBef>
                <a:spcPts val="0"/>
              </a:spcBef>
              <a:spcAft>
                <a:spcPts val="0"/>
              </a:spcAft>
              <a:buClr>
                <a:schemeClr val="dk1"/>
              </a:buClr>
              <a:buSzPts val="1950"/>
              <a:buAutoNum type="alphaLcPeriod"/>
            </a:pPr>
            <a:r>
              <a:rPr b="1" lang="zh-TW" sz="1950">
                <a:solidFill>
                  <a:schemeClr val="dk1"/>
                </a:solidFill>
              </a:rPr>
              <a:t>2024 年 7 月 19-20 日，於美國羅徹斯特 (Rochester) 舉辦的 USH Connections Conference</a:t>
            </a:r>
            <a:endParaRPr b="1" sz="1950">
              <a:solidFill>
                <a:schemeClr val="dk1"/>
              </a:solidFill>
            </a:endParaRPr>
          </a:p>
          <a:p>
            <a:pPr indent="-352425" lvl="1" marL="914400" rtl="0" algn="l">
              <a:lnSpc>
                <a:spcPct val="95000"/>
              </a:lnSpc>
              <a:spcBef>
                <a:spcPts val="0"/>
              </a:spcBef>
              <a:spcAft>
                <a:spcPts val="0"/>
              </a:spcAft>
              <a:buClr>
                <a:schemeClr val="dk1"/>
              </a:buClr>
              <a:buSzPts val="1950"/>
              <a:buAutoNum type="alphaLcPeriod"/>
            </a:pPr>
            <a:r>
              <a:rPr b="1" lang="zh-TW" sz="1950">
                <a:solidFill>
                  <a:schemeClr val="dk1"/>
                </a:solidFill>
              </a:rPr>
              <a:t>由協會整理部分內容後</a:t>
            </a:r>
            <a:endParaRPr b="1" sz="1950">
              <a:solidFill>
                <a:schemeClr val="dk1"/>
              </a:solidFill>
            </a:endParaRPr>
          </a:p>
          <a:p>
            <a:pPr indent="-352425" lvl="1" marL="914400" rtl="0" algn="l">
              <a:lnSpc>
                <a:spcPct val="95000"/>
              </a:lnSpc>
              <a:spcBef>
                <a:spcPts val="0"/>
              </a:spcBef>
              <a:spcAft>
                <a:spcPts val="0"/>
              </a:spcAft>
              <a:buClr>
                <a:schemeClr val="dk1"/>
              </a:buClr>
              <a:buSzPts val="1950"/>
              <a:buAutoNum type="alphaLcPeriod"/>
            </a:pPr>
            <a:r>
              <a:rPr b="1" lang="zh-TW" sz="1950">
                <a:solidFill>
                  <a:schemeClr val="dk1"/>
                </a:solidFill>
              </a:rPr>
              <a:t>在 2024/12/7 於舉辦小型講座分享。</a:t>
            </a:r>
            <a:endParaRPr b="1" sz="1950">
              <a:solidFill>
                <a:schemeClr val="dk1"/>
              </a:solidFill>
            </a:endParaRPr>
          </a:p>
          <a:p>
            <a:pPr indent="-352425" lvl="1" marL="914400" rtl="0" algn="l">
              <a:lnSpc>
                <a:spcPct val="95000"/>
              </a:lnSpc>
              <a:spcBef>
                <a:spcPts val="0"/>
              </a:spcBef>
              <a:spcAft>
                <a:spcPts val="0"/>
              </a:spcAft>
              <a:buClr>
                <a:schemeClr val="dk1"/>
              </a:buClr>
              <a:buSzPts val="1950"/>
              <a:buAutoNum type="alphaLcPeriod"/>
            </a:pPr>
            <a:r>
              <a:rPr b="1" lang="zh-TW" sz="1950">
                <a:solidFill>
                  <a:schemeClr val="dk1"/>
                </a:solidFill>
              </a:rPr>
              <a:t>此影片為結合聽打手語服務的現場錄影，並剪輯掉前面測試片段以及中間休息片段</a:t>
            </a:r>
            <a:endParaRPr b="1" sz="1950">
              <a:solidFill>
                <a:schemeClr val="dk1"/>
              </a:solidFill>
            </a:endParaRPr>
          </a:p>
          <a:p>
            <a:pPr indent="0" lvl="0" marL="914400" rtl="0" algn="l">
              <a:lnSpc>
                <a:spcPct val="95000"/>
              </a:lnSpc>
              <a:spcBef>
                <a:spcPts val="1200"/>
              </a:spcBef>
              <a:spcAft>
                <a:spcPts val="1200"/>
              </a:spcAft>
              <a:buNone/>
            </a:pPr>
            <a:r>
              <a:t/>
            </a:r>
            <a:endParaRPr b="1" sz="1950">
              <a:solidFill>
                <a:schemeClr val="dk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45" title="截圖 2025-08-15 下午5.21.07.png"/>
          <p:cNvPicPr preferRelativeResize="0"/>
          <p:nvPr/>
        </p:nvPicPr>
        <p:blipFill>
          <a:blip r:embed="rId3">
            <a:alphaModFix/>
          </a:blip>
          <a:stretch>
            <a:fillRect/>
          </a:stretch>
        </p:blipFill>
        <p:spPr>
          <a:xfrm>
            <a:off x="4691201" y="716443"/>
            <a:ext cx="2971226" cy="4299719"/>
          </a:xfrm>
          <a:prstGeom prst="rect">
            <a:avLst/>
          </a:prstGeom>
          <a:noFill/>
          <a:ln>
            <a:noFill/>
          </a:ln>
        </p:spPr>
      </p:pic>
      <p:pic>
        <p:nvPicPr>
          <p:cNvPr id="265" name="Google Shape;265;p45" title="截圖 2025-08-15 下午5.21.52.png"/>
          <p:cNvPicPr preferRelativeResize="0"/>
          <p:nvPr/>
        </p:nvPicPr>
        <p:blipFill>
          <a:blip r:embed="rId4">
            <a:alphaModFix/>
          </a:blip>
          <a:stretch>
            <a:fillRect/>
          </a:stretch>
        </p:blipFill>
        <p:spPr>
          <a:xfrm>
            <a:off x="1222324" y="741500"/>
            <a:ext cx="2971224" cy="4249602"/>
          </a:xfrm>
          <a:prstGeom prst="rect">
            <a:avLst/>
          </a:prstGeom>
          <a:noFill/>
          <a:ln>
            <a:noFill/>
          </a:ln>
        </p:spPr>
      </p:pic>
      <p:sp>
        <p:nvSpPr>
          <p:cNvPr id="266" name="Google Shape;266;p45"/>
          <p:cNvSpPr txBox="1"/>
          <p:nvPr>
            <p:ph type="title"/>
          </p:nvPr>
        </p:nvSpPr>
        <p:spPr>
          <a:xfrm>
            <a:off x="311700" y="168800"/>
            <a:ext cx="8520600" cy="5727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1200"/>
              </a:spcAft>
              <a:buNone/>
            </a:pPr>
            <a:r>
              <a:rPr b="1" lang="zh-TW" sz="1950"/>
              <a:t>內政部立案</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46" title="截圖 2025-08-15 下午5.23.11.png"/>
          <p:cNvPicPr preferRelativeResize="0"/>
          <p:nvPr/>
        </p:nvPicPr>
        <p:blipFill>
          <a:blip r:embed="rId3">
            <a:alphaModFix/>
          </a:blip>
          <a:stretch>
            <a:fillRect/>
          </a:stretch>
        </p:blipFill>
        <p:spPr>
          <a:xfrm>
            <a:off x="1358536" y="1017725"/>
            <a:ext cx="2932040" cy="3973375"/>
          </a:xfrm>
          <a:prstGeom prst="rect">
            <a:avLst/>
          </a:prstGeom>
          <a:noFill/>
          <a:ln>
            <a:noFill/>
          </a:ln>
        </p:spPr>
      </p:pic>
      <p:pic>
        <p:nvPicPr>
          <p:cNvPr id="272" name="Google Shape;272;p46" title="截圖 2025-08-15 下午5.23.39.png"/>
          <p:cNvPicPr preferRelativeResize="0"/>
          <p:nvPr/>
        </p:nvPicPr>
        <p:blipFill>
          <a:blip r:embed="rId4">
            <a:alphaModFix/>
          </a:blip>
          <a:stretch>
            <a:fillRect/>
          </a:stretch>
        </p:blipFill>
        <p:spPr>
          <a:xfrm>
            <a:off x="4690755" y="1017725"/>
            <a:ext cx="2821870" cy="3973375"/>
          </a:xfrm>
          <a:prstGeom prst="rect">
            <a:avLst/>
          </a:prstGeom>
          <a:noFill/>
          <a:ln>
            <a:noFill/>
          </a:ln>
        </p:spPr>
      </p:pic>
      <p:sp>
        <p:nvSpPr>
          <p:cNvPr id="273" name="Google Shape;273;p4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1200"/>
              </a:spcAft>
              <a:buNone/>
            </a:pPr>
            <a:r>
              <a:rPr b="1" lang="zh-TW" sz="1950"/>
              <a:t>法人設立登記</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id="278" name="Google Shape;278;p47" title="USH 富邦台幣.png"/>
          <p:cNvPicPr preferRelativeResize="0"/>
          <p:nvPr/>
        </p:nvPicPr>
        <p:blipFill>
          <a:blip r:embed="rId3">
            <a:alphaModFix/>
          </a:blip>
          <a:stretch>
            <a:fillRect/>
          </a:stretch>
        </p:blipFill>
        <p:spPr>
          <a:xfrm>
            <a:off x="711250" y="1337652"/>
            <a:ext cx="7590499" cy="3223575"/>
          </a:xfrm>
          <a:prstGeom prst="rect">
            <a:avLst/>
          </a:prstGeom>
          <a:noFill/>
          <a:ln>
            <a:noFill/>
          </a:ln>
        </p:spPr>
      </p:pic>
      <p:sp>
        <p:nvSpPr>
          <p:cNvPr id="279" name="Google Shape;279;p4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1200"/>
              </a:spcAft>
              <a:buNone/>
            </a:pPr>
            <a:r>
              <a:rPr b="1" lang="zh-TW" sz="1950"/>
              <a:t>銀行開戶</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pic>
        <p:nvPicPr>
          <p:cNvPr id="284" name="Google Shape;284;p48" title="USH 富邦外幣.png"/>
          <p:cNvPicPr preferRelativeResize="0"/>
          <p:nvPr/>
        </p:nvPicPr>
        <p:blipFill>
          <a:blip r:embed="rId3">
            <a:alphaModFix/>
          </a:blip>
          <a:stretch>
            <a:fillRect/>
          </a:stretch>
        </p:blipFill>
        <p:spPr>
          <a:xfrm>
            <a:off x="789850" y="1175626"/>
            <a:ext cx="7564300" cy="3253275"/>
          </a:xfrm>
          <a:prstGeom prst="rect">
            <a:avLst/>
          </a:prstGeom>
          <a:noFill/>
          <a:ln>
            <a:noFill/>
          </a:ln>
        </p:spPr>
      </p:pic>
      <p:sp>
        <p:nvSpPr>
          <p:cNvPr id="285" name="Google Shape;285;p4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1200"/>
              </a:spcAft>
              <a:buNone/>
            </a:pPr>
            <a:r>
              <a:rPr b="1" lang="zh-TW" sz="1950"/>
              <a:t>銀行開戶</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9"/>
          <p:cNvSpPr txBox="1"/>
          <p:nvPr>
            <p:ph type="title"/>
          </p:nvPr>
        </p:nvSpPr>
        <p:spPr>
          <a:xfrm>
            <a:off x="457200" y="341213"/>
            <a:ext cx="8229600" cy="857400"/>
          </a:xfrm>
          <a:prstGeom prst="rect">
            <a:avLst/>
          </a:prstGeom>
        </p:spPr>
        <p:txBody>
          <a:bodyPr anchorCtr="0" anchor="ctr" bIns="34275" lIns="68575" spcFirstLastPara="1" rIns="68575" wrap="square" tIns="34275">
            <a:normAutofit/>
          </a:bodyPr>
          <a:lstStyle/>
          <a:p>
            <a:pPr indent="0" lvl="0" marL="0" rtl="0" algn="ctr">
              <a:spcBef>
                <a:spcPts val="500"/>
              </a:spcBef>
              <a:spcAft>
                <a:spcPts val="500"/>
              </a:spcAft>
              <a:buNone/>
            </a:pPr>
            <a:r>
              <a:rPr b="1" lang="zh-TW"/>
              <a:t>預算、活動規劃</a:t>
            </a:r>
            <a:endParaRPr b="1"/>
          </a:p>
        </p:txBody>
      </p:sp>
      <p:sp>
        <p:nvSpPr>
          <p:cNvPr id="291" name="Google Shape;291;p49"/>
          <p:cNvSpPr txBox="1"/>
          <p:nvPr>
            <p:ph idx="1" type="body"/>
          </p:nvPr>
        </p:nvSpPr>
        <p:spPr>
          <a:xfrm>
            <a:off x="457200" y="971550"/>
            <a:ext cx="4245600" cy="3394500"/>
          </a:xfrm>
          <a:prstGeom prst="rect">
            <a:avLst/>
          </a:prstGeom>
        </p:spPr>
        <p:txBody>
          <a:bodyPr anchorCtr="0" anchor="t" bIns="34275" lIns="68575" spcFirstLastPara="1" rIns="68575" wrap="square" tIns="34275">
            <a:noAutofit/>
          </a:bodyPr>
          <a:lstStyle/>
          <a:p>
            <a:pPr indent="-336550" lvl="0" marL="457200" rtl="0" algn="l">
              <a:spcBef>
                <a:spcPts val="500"/>
              </a:spcBef>
              <a:spcAft>
                <a:spcPts val="0"/>
              </a:spcAft>
              <a:buClr>
                <a:schemeClr val="dk1"/>
              </a:buClr>
              <a:buSzPts val="1700"/>
              <a:buChar char="●"/>
            </a:pPr>
            <a:r>
              <a:rPr b="1" lang="zh-TW" sz="1700">
                <a:solidFill>
                  <a:schemeClr val="dk1"/>
                </a:solidFill>
              </a:rPr>
              <a:t>推動 USH 成為衛福部表列為台灣罕病 </a:t>
            </a:r>
            <a:endParaRPr b="1" sz="1700">
              <a:solidFill>
                <a:schemeClr val="dk1"/>
              </a:solidFill>
            </a:endParaRPr>
          </a:p>
          <a:p>
            <a:pPr indent="-336550" lvl="1" marL="914400" rtl="0" algn="l">
              <a:spcBef>
                <a:spcPts val="500"/>
              </a:spcBef>
              <a:spcAft>
                <a:spcPts val="0"/>
              </a:spcAft>
              <a:buClr>
                <a:schemeClr val="dk1"/>
              </a:buClr>
              <a:buSzPts val="1700"/>
              <a:buChar char="○"/>
            </a:pPr>
            <a:r>
              <a:rPr b="1" lang="zh-TW" sz="1700">
                <a:solidFill>
                  <a:schemeClr val="dk1"/>
                </a:solidFill>
              </a:rPr>
              <a:t>台北花蓮火車 6000 交通費  </a:t>
            </a:r>
            <a:endParaRPr b="1" sz="1700">
              <a:solidFill>
                <a:schemeClr val="dk1"/>
              </a:solidFill>
            </a:endParaRPr>
          </a:p>
          <a:p>
            <a:pPr indent="-336550" lvl="1" marL="914400" rtl="0" algn="l">
              <a:spcBef>
                <a:spcPts val="500"/>
              </a:spcBef>
              <a:spcAft>
                <a:spcPts val="0"/>
              </a:spcAft>
              <a:buClr>
                <a:schemeClr val="dk1"/>
              </a:buClr>
              <a:buSzPts val="1700"/>
              <a:buChar char="○"/>
            </a:pPr>
            <a:r>
              <a:rPr b="1" lang="zh-TW" sz="1700">
                <a:solidFill>
                  <a:schemeClr val="dk1"/>
                </a:solidFill>
              </a:rPr>
              <a:t>郵寄費 500 </a:t>
            </a:r>
            <a:endParaRPr b="1" sz="1700">
              <a:solidFill>
                <a:schemeClr val="dk1"/>
              </a:solidFill>
            </a:endParaRPr>
          </a:p>
          <a:p>
            <a:pPr indent="-336550" lvl="1" marL="914400" rtl="0" algn="l">
              <a:spcBef>
                <a:spcPts val="500"/>
              </a:spcBef>
              <a:spcAft>
                <a:spcPts val="0"/>
              </a:spcAft>
              <a:buClr>
                <a:schemeClr val="dk1"/>
              </a:buClr>
              <a:buSzPts val="1700"/>
              <a:buChar char="○"/>
            </a:pPr>
            <a:r>
              <a:rPr b="1" lang="zh-TW" sz="1700">
                <a:solidFill>
                  <a:schemeClr val="dk1"/>
                </a:solidFill>
              </a:rPr>
              <a:t>影印費 500</a:t>
            </a:r>
            <a:endParaRPr b="1" sz="1700">
              <a:solidFill>
                <a:schemeClr val="dk1"/>
              </a:solidFill>
            </a:endParaRPr>
          </a:p>
          <a:p>
            <a:pPr indent="-336550" lvl="0" marL="457200" rtl="0" algn="l">
              <a:spcBef>
                <a:spcPts val="500"/>
              </a:spcBef>
              <a:spcAft>
                <a:spcPts val="0"/>
              </a:spcAft>
              <a:buClr>
                <a:schemeClr val="dk1"/>
              </a:buClr>
              <a:buSzPts val="1700"/>
              <a:buChar char="●"/>
            </a:pPr>
            <a:r>
              <a:rPr b="1" lang="zh-TW" sz="1700">
                <a:solidFill>
                  <a:schemeClr val="dk1"/>
                </a:solidFill>
              </a:rPr>
              <a:t>會員代表大會 2000 點心費</a:t>
            </a:r>
            <a:endParaRPr b="1" sz="1700">
              <a:solidFill>
                <a:schemeClr val="dk1"/>
              </a:solidFill>
            </a:endParaRPr>
          </a:p>
          <a:p>
            <a:pPr indent="-336550" lvl="0" marL="457200" rtl="0" algn="l">
              <a:spcBef>
                <a:spcPts val="500"/>
              </a:spcBef>
              <a:spcAft>
                <a:spcPts val="0"/>
              </a:spcAft>
              <a:buClr>
                <a:schemeClr val="dk1"/>
              </a:buClr>
              <a:buSzPts val="1700"/>
              <a:buChar char="●"/>
            </a:pPr>
            <a:r>
              <a:rPr b="1" lang="zh-TW" sz="1700">
                <a:solidFill>
                  <a:schemeClr val="dk1"/>
                </a:solidFill>
              </a:rPr>
              <a:t>logo 設計費 1000</a:t>
            </a:r>
            <a:endParaRPr b="1" sz="1700">
              <a:solidFill>
                <a:schemeClr val="dk1"/>
              </a:solidFill>
            </a:endParaRPr>
          </a:p>
          <a:p>
            <a:pPr indent="-336550" lvl="0" marL="457200" rtl="0" algn="l">
              <a:spcBef>
                <a:spcPts val="500"/>
              </a:spcBef>
              <a:spcAft>
                <a:spcPts val="0"/>
              </a:spcAft>
              <a:buClr>
                <a:schemeClr val="dk1"/>
              </a:buClr>
              <a:buSzPts val="1700"/>
              <a:buChar char="●"/>
            </a:pPr>
            <a:r>
              <a:rPr b="1" lang="zh-TW" sz="1700">
                <a:solidFill>
                  <a:schemeClr val="dk1"/>
                </a:solidFill>
              </a:rPr>
              <a:t>協會形象名片設計 3000</a:t>
            </a:r>
            <a:endParaRPr b="1" sz="1700">
              <a:solidFill>
                <a:schemeClr val="dk1"/>
              </a:solidFill>
            </a:endParaRPr>
          </a:p>
          <a:p>
            <a:pPr indent="-336550" lvl="0" marL="457200" rtl="0" algn="l">
              <a:spcBef>
                <a:spcPts val="500"/>
              </a:spcBef>
              <a:spcAft>
                <a:spcPts val="0"/>
              </a:spcAft>
              <a:buClr>
                <a:schemeClr val="dk1"/>
              </a:buClr>
              <a:buSzPts val="1700"/>
              <a:buChar char="●"/>
            </a:pPr>
            <a:r>
              <a:rPr b="1" lang="zh-TW" sz="1700">
                <a:solidFill>
                  <a:schemeClr val="dk1"/>
                </a:solidFill>
              </a:rPr>
              <a:t>一季 newsletter  邀稿，</a:t>
            </a:r>
            <a:r>
              <a:rPr b="1" lang="zh-TW" sz="1700">
                <a:solidFill>
                  <a:schemeClr val="dk1"/>
                </a:solidFill>
              </a:rPr>
              <a:t>每年共兩季</a:t>
            </a:r>
            <a:endParaRPr b="1" sz="1700">
              <a:solidFill>
                <a:schemeClr val="dk1"/>
              </a:solidFill>
            </a:endParaRPr>
          </a:p>
          <a:p>
            <a:pPr indent="-336550" lvl="1" marL="914400" rtl="0" algn="l">
              <a:spcBef>
                <a:spcPts val="500"/>
              </a:spcBef>
              <a:spcAft>
                <a:spcPts val="0"/>
              </a:spcAft>
              <a:buClr>
                <a:schemeClr val="dk1"/>
              </a:buClr>
              <a:buSzPts val="1700"/>
              <a:buChar char="○"/>
            </a:pPr>
            <a:r>
              <a:rPr b="1" lang="zh-TW" sz="1700">
                <a:solidFill>
                  <a:schemeClr val="dk1"/>
                </a:solidFill>
              </a:rPr>
              <a:t>病友歷程、生活分享，每篇 500 元</a:t>
            </a:r>
            <a:endParaRPr b="1" sz="1700">
              <a:solidFill>
                <a:schemeClr val="dk1"/>
              </a:solidFill>
            </a:endParaRPr>
          </a:p>
          <a:p>
            <a:pPr indent="-336550" lvl="1" marL="914400" rtl="0" algn="l">
              <a:spcBef>
                <a:spcPts val="500"/>
              </a:spcBef>
              <a:spcAft>
                <a:spcPts val="0"/>
              </a:spcAft>
              <a:buClr>
                <a:schemeClr val="dk1"/>
              </a:buClr>
              <a:buSzPts val="1700"/>
              <a:buChar char="○"/>
            </a:pPr>
            <a:r>
              <a:rPr b="1" lang="zh-TW" sz="1700">
                <a:solidFill>
                  <a:schemeClr val="dk1"/>
                </a:solidFill>
              </a:rPr>
              <a:t>翻譯國外研究新知，每篇 500 元</a:t>
            </a:r>
            <a:endParaRPr b="1" sz="1700">
              <a:solidFill>
                <a:schemeClr val="dk1"/>
              </a:solidFill>
              <a:highlight>
                <a:schemeClr val="lt1"/>
              </a:highlight>
            </a:endParaRPr>
          </a:p>
        </p:txBody>
      </p:sp>
      <p:sp>
        <p:nvSpPr>
          <p:cNvPr id="292" name="Google Shape;292;p49"/>
          <p:cNvSpPr txBox="1"/>
          <p:nvPr>
            <p:ph idx="2" type="body"/>
          </p:nvPr>
        </p:nvSpPr>
        <p:spPr>
          <a:xfrm>
            <a:off x="4894800" y="971550"/>
            <a:ext cx="4162800" cy="3882300"/>
          </a:xfrm>
          <a:prstGeom prst="rect">
            <a:avLst/>
          </a:prstGeom>
        </p:spPr>
        <p:txBody>
          <a:bodyPr anchorCtr="0" anchor="t" bIns="34275" lIns="68575" spcFirstLastPara="1" rIns="68575" wrap="square" tIns="34275">
            <a:noAutofit/>
          </a:bodyPr>
          <a:lstStyle/>
          <a:p>
            <a:pPr indent="-336550" lvl="0" marL="457200" rtl="0" algn="l">
              <a:spcBef>
                <a:spcPts val="500"/>
              </a:spcBef>
              <a:spcAft>
                <a:spcPts val="0"/>
              </a:spcAft>
              <a:buSzPts val="1700"/>
              <a:buChar char="●"/>
            </a:pPr>
            <a:r>
              <a:rPr b="1" lang="zh-TW" sz="1700">
                <a:solidFill>
                  <a:schemeClr val="dk1"/>
                </a:solidFill>
              </a:rPr>
              <a:t>紀錄片推廣活動  點心費 500 元</a:t>
            </a:r>
            <a:endParaRPr b="1" sz="1700">
              <a:solidFill>
                <a:schemeClr val="dk1"/>
              </a:solidFill>
            </a:endParaRPr>
          </a:p>
          <a:p>
            <a:pPr indent="-336550" lvl="0" marL="457200" rtl="0" algn="l">
              <a:spcBef>
                <a:spcPts val="500"/>
              </a:spcBef>
              <a:spcAft>
                <a:spcPts val="0"/>
              </a:spcAft>
              <a:buSzPts val="1700"/>
              <a:buChar char="●"/>
            </a:pPr>
            <a:r>
              <a:rPr b="1" lang="zh-TW" sz="1700">
                <a:solidFill>
                  <a:schemeClr val="dk1"/>
                </a:solidFill>
              </a:rPr>
              <a:t>講座活動</a:t>
            </a:r>
            <a:endParaRPr b="1" sz="1700">
              <a:solidFill>
                <a:schemeClr val="dk1"/>
              </a:solidFill>
            </a:endParaRPr>
          </a:p>
          <a:p>
            <a:pPr indent="-184150" lvl="1" marL="558800" rtl="0" algn="l">
              <a:spcBef>
                <a:spcPts val="500"/>
              </a:spcBef>
              <a:spcAft>
                <a:spcPts val="0"/>
              </a:spcAft>
              <a:buSzPts val="1700"/>
              <a:buChar char="○"/>
            </a:pPr>
            <a:r>
              <a:rPr b="1" lang="zh-TW" sz="1700">
                <a:solidFill>
                  <a:schemeClr val="dk1"/>
                </a:solidFill>
              </a:rPr>
              <a:t>每場 ：1800 講師費，（實體）500 點心費</a:t>
            </a:r>
            <a:endParaRPr b="1" sz="1700">
              <a:solidFill>
                <a:schemeClr val="dk1"/>
              </a:solidFill>
            </a:endParaRPr>
          </a:p>
          <a:p>
            <a:pPr indent="-184150" lvl="1" marL="558800" rtl="0" algn="l">
              <a:spcBef>
                <a:spcPts val="500"/>
              </a:spcBef>
              <a:spcAft>
                <a:spcPts val="0"/>
              </a:spcAft>
              <a:buSzPts val="1700"/>
              <a:buChar char="○"/>
            </a:pPr>
            <a:r>
              <a:rPr b="1" lang="zh-TW" sz="1700">
                <a:solidFill>
                  <a:schemeClr val="dk1"/>
                </a:solidFill>
              </a:rPr>
              <a:t>江佳蓉心理師 病友及家長心理衛生  </a:t>
            </a:r>
            <a:endParaRPr b="1" sz="1700">
              <a:solidFill>
                <a:schemeClr val="dk1"/>
              </a:solidFill>
            </a:endParaRPr>
          </a:p>
          <a:p>
            <a:pPr indent="-184150" lvl="1" marL="558800" rtl="0" algn="l">
              <a:spcBef>
                <a:spcPts val="500"/>
              </a:spcBef>
              <a:spcAft>
                <a:spcPts val="0"/>
              </a:spcAft>
              <a:buSzPts val="1700"/>
              <a:buChar char="○"/>
            </a:pPr>
            <a:r>
              <a:rPr b="1" lang="zh-TW" sz="1700">
                <a:solidFill>
                  <a:schemeClr val="dk1"/>
                </a:solidFill>
                <a:highlight>
                  <a:schemeClr val="lt1"/>
                </a:highlight>
              </a:rPr>
              <a:t>魏子涵 會計師 (病友)  投資理財（線上）</a:t>
            </a:r>
            <a:endParaRPr b="1" sz="1700">
              <a:solidFill>
                <a:schemeClr val="dk1"/>
              </a:solidFill>
              <a:highlight>
                <a:schemeClr val="lt1"/>
              </a:highlight>
            </a:endParaRPr>
          </a:p>
          <a:p>
            <a:pPr indent="-184150" lvl="1" marL="558800" rtl="0" algn="l">
              <a:spcBef>
                <a:spcPts val="500"/>
              </a:spcBef>
              <a:spcAft>
                <a:spcPts val="0"/>
              </a:spcAft>
              <a:buSzPts val="1700"/>
              <a:buChar char="○"/>
            </a:pPr>
            <a:r>
              <a:rPr b="1" lang="zh-TW" sz="1700">
                <a:solidFill>
                  <a:schemeClr val="dk1"/>
                </a:solidFill>
                <a:highlight>
                  <a:schemeClr val="lt1"/>
                </a:highlight>
              </a:rPr>
              <a:t>蔡淑美小姐 (病友)  開設獎券行、刮刮樂經銷甘苦談（線上）</a:t>
            </a:r>
            <a:endParaRPr b="1" sz="1700">
              <a:solidFill>
                <a:schemeClr val="dk1"/>
              </a:solidFill>
              <a:highlight>
                <a:schemeClr val="lt1"/>
              </a:highlight>
            </a:endParaRPr>
          </a:p>
          <a:p>
            <a:pPr indent="-184150" lvl="1" marL="558800" rtl="0" algn="l">
              <a:spcBef>
                <a:spcPts val="500"/>
              </a:spcBef>
              <a:spcAft>
                <a:spcPts val="0"/>
              </a:spcAft>
              <a:buSzPts val="1700"/>
              <a:buChar char="○"/>
            </a:pPr>
            <a:r>
              <a:rPr b="1" lang="zh-TW" sz="1700">
                <a:solidFill>
                  <a:schemeClr val="dk1"/>
                </a:solidFill>
                <a:highlight>
                  <a:schemeClr val="lt1"/>
                </a:highlight>
              </a:rPr>
              <a:t>台大 吳振吉 醫師 兒童聽損之精準醫療-從基因診斷到基因治療</a:t>
            </a:r>
            <a:endParaRPr b="1" sz="1700">
              <a:solidFill>
                <a:schemeClr val="dk1"/>
              </a:solidFill>
              <a:highlight>
                <a:schemeClr val="lt1"/>
              </a:highlight>
            </a:endParaRPr>
          </a:p>
          <a:p>
            <a:pPr indent="-184150" lvl="1" marL="558800" rtl="0" algn="l">
              <a:spcBef>
                <a:spcPts val="500"/>
              </a:spcBef>
              <a:spcAft>
                <a:spcPts val="0"/>
              </a:spcAft>
              <a:buSzPts val="1700"/>
              <a:buChar char="○"/>
            </a:pPr>
            <a:r>
              <a:rPr b="1" lang="zh-TW" sz="1700">
                <a:solidFill>
                  <a:schemeClr val="dk1"/>
                </a:solidFill>
                <a:highlight>
                  <a:schemeClr val="lt1"/>
                </a:highlight>
              </a:rPr>
              <a:t>張涵芬 老師藝術工作坊</a:t>
            </a:r>
            <a:endParaRPr b="1" sz="1700">
              <a:solidFill>
                <a:schemeClr val="dk1"/>
              </a:solidFill>
              <a:highlight>
                <a:schemeClr val="lt1"/>
              </a:highlight>
            </a:endParaRPr>
          </a:p>
          <a:p>
            <a:pPr indent="0" lvl="0" marL="0" rtl="0" algn="l">
              <a:spcBef>
                <a:spcPts val="500"/>
              </a:spcBef>
              <a:spcAft>
                <a:spcPts val="500"/>
              </a:spcAft>
              <a:buNone/>
            </a:pPr>
            <a:r>
              <a:t/>
            </a:r>
            <a:endParaRPr b="1" sz="17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50"/>
          <p:cNvSpPr txBox="1"/>
          <p:nvPr>
            <p:ph type="title"/>
          </p:nvPr>
        </p:nvSpPr>
        <p:spPr>
          <a:xfrm>
            <a:off x="311700" y="192425"/>
            <a:ext cx="8520600" cy="572700"/>
          </a:xfrm>
          <a:prstGeom prst="rect">
            <a:avLst/>
          </a:prstGeom>
        </p:spPr>
        <p:txBody>
          <a:bodyPr anchorCtr="0" anchor="t" bIns="91425" lIns="91425" spcFirstLastPara="1" rIns="91425" wrap="square" tIns="91425">
            <a:noAutofit/>
          </a:bodyPr>
          <a:lstStyle/>
          <a:p>
            <a:pPr indent="0" lvl="0" marL="0" rtl="0" algn="l">
              <a:lnSpc>
                <a:spcPct val="125454"/>
              </a:lnSpc>
              <a:spcBef>
                <a:spcPts val="0"/>
              </a:spcBef>
              <a:spcAft>
                <a:spcPts val="0"/>
              </a:spcAft>
              <a:buNone/>
            </a:pPr>
            <a:r>
              <a:rPr b="1" lang="zh-TW" sz="1900">
                <a:latin typeface="Times New Roman"/>
                <a:ea typeface="Times New Roman"/>
                <a:cs typeface="Times New Roman"/>
                <a:sym typeface="Times New Roman"/>
              </a:rPr>
              <a:t>提案</a:t>
            </a:r>
            <a:r>
              <a:rPr b="1" lang="zh-TW" sz="1900"/>
              <a:t>1</a:t>
            </a:r>
            <a:r>
              <a:rPr b="1" lang="zh-TW" sz="1900">
                <a:latin typeface="Times New Roman"/>
                <a:ea typeface="Times New Roman"/>
                <a:cs typeface="Times New Roman"/>
                <a:sym typeface="Times New Roman"/>
              </a:rPr>
              <a:t>、修改協會章程，會員大會開放視訊參加。</a:t>
            </a:r>
            <a:endParaRPr b="1" sz="1900">
              <a:latin typeface="Times New Roman"/>
              <a:ea typeface="Times New Roman"/>
              <a:cs typeface="Times New Roman"/>
              <a:sym typeface="Times New Roman"/>
            </a:endParaRPr>
          </a:p>
          <a:p>
            <a:pPr indent="0" lvl="0" marL="0" rtl="0" algn="l">
              <a:spcBef>
                <a:spcPts val="800"/>
              </a:spcBef>
              <a:spcAft>
                <a:spcPts val="0"/>
              </a:spcAft>
              <a:buNone/>
            </a:pPr>
            <a:r>
              <a:t/>
            </a:r>
            <a:endParaRPr b="1" sz="2900"/>
          </a:p>
        </p:txBody>
      </p:sp>
      <p:graphicFrame>
        <p:nvGraphicFramePr>
          <p:cNvPr id="298" name="Google Shape;298;p50"/>
          <p:cNvGraphicFramePr/>
          <p:nvPr/>
        </p:nvGraphicFramePr>
        <p:xfrm>
          <a:off x="378625" y="582225"/>
          <a:ext cx="3000000" cy="3000000"/>
        </p:xfrm>
        <a:graphic>
          <a:graphicData uri="http://schemas.openxmlformats.org/drawingml/2006/table">
            <a:tbl>
              <a:tblPr>
                <a:noFill/>
                <a:tableStyleId>{CF96F4EC-3170-43C0-A262-A92035303C25}</a:tableStyleId>
              </a:tblPr>
              <a:tblGrid>
                <a:gridCol w="4193375"/>
                <a:gridCol w="4193375"/>
              </a:tblGrid>
              <a:tr h="407175">
                <a:tc>
                  <a:txBody>
                    <a:bodyPr/>
                    <a:lstStyle/>
                    <a:p>
                      <a:pPr indent="0" lvl="0" marL="0" rtl="0" algn="l">
                        <a:spcBef>
                          <a:spcPts val="0"/>
                        </a:spcBef>
                        <a:spcAft>
                          <a:spcPts val="0"/>
                        </a:spcAft>
                        <a:buNone/>
                      </a:pPr>
                      <a:r>
                        <a:rPr b="1" lang="zh-TW" sz="1600">
                          <a:solidFill>
                            <a:schemeClr val="dk1"/>
                          </a:solidFill>
                          <a:latin typeface="Times New Roman"/>
                          <a:ea typeface="Times New Roman"/>
                          <a:cs typeface="Times New Roman"/>
                          <a:sym typeface="Times New Roman"/>
                        </a:rPr>
                        <a:t>修改前</a:t>
                      </a:r>
                      <a:endParaRPr b="1" sz="1800">
                        <a:solidFill>
                          <a:schemeClr val="dk1"/>
                        </a:solidFill>
                      </a:endParaRPr>
                    </a:p>
                  </a:txBody>
                  <a:tcPr marT="91425" marB="91425" marR="91425" marL="91425"/>
                </a:tc>
                <a:tc>
                  <a:txBody>
                    <a:bodyPr/>
                    <a:lstStyle/>
                    <a:p>
                      <a:pPr indent="0" lvl="0" marL="0" rtl="0" algn="l">
                        <a:spcBef>
                          <a:spcPts val="0"/>
                        </a:spcBef>
                        <a:spcAft>
                          <a:spcPts val="0"/>
                        </a:spcAft>
                        <a:buNone/>
                      </a:pPr>
                      <a:r>
                        <a:rPr b="1" lang="zh-TW" sz="1600">
                          <a:solidFill>
                            <a:schemeClr val="dk1"/>
                          </a:solidFill>
                          <a:latin typeface="Times New Roman"/>
                          <a:ea typeface="Times New Roman"/>
                          <a:cs typeface="Times New Roman"/>
                          <a:sym typeface="Times New Roman"/>
                        </a:rPr>
                        <a:t>修改後</a:t>
                      </a:r>
                      <a:endParaRPr b="1" sz="1800">
                        <a:solidFill>
                          <a:schemeClr val="dk1"/>
                        </a:solidFill>
                      </a:endParaRPr>
                    </a:p>
                  </a:txBody>
                  <a:tcPr marT="91425" marB="91425" marR="91425" marL="91425"/>
                </a:tc>
              </a:tr>
              <a:tr h="3812300">
                <a:tc>
                  <a:txBody>
                    <a:bodyPr/>
                    <a:lstStyle/>
                    <a:p>
                      <a:pPr indent="0" lvl="0" marL="0" rtl="0" algn="l">
                        <a:lnSpc>
                          <a:spcPct val="125454"/>
                        </a:lnSpc>
                        <a:spcBef>
                          <a:spcPts val="0"/>
                        </a:spcBef>
                        <a:spcAft>
                          <a:spcPts val="0"/>
                        </a:spcAft>
                        <a:buNone/>
                      </a:pPr>
                      <a:r>
                        <a:rPr b="1" lang="zh-TW" sz="1600">
                          <a:solidFill>
                            <a:schemeClr val="dk1"/>
                          </a:solidFill>
                          <a:latin typeface="Times New Roman"/>
                          <a:ea typeface="Times New Roman"/>
                          <a:cs typeface="Times New Roman"/>
                          <a:sym typeface="Times New Roman"/>
                        </a:rPr>
                        <a:t>第二十八條　</a:t>
                      </a:r>
                      <a:endParaRPr b="1" sz="1600">
                        <a:solidFill>
                          <a:schemeClr val="dk1"/>
                        </a:solidFill>
                        <a:latin typeface="Times New Roman"/>
                        <a:ea typeface="Times New Roman"/>
                        <a:cs typeface="Times New Roman"/>
                        <a:sym typeface="Times New Roman"/>
                      </a:endParaRPr>
                    </a:p>
                    <a:p>
                      <a:pPr indent="0" lvl="0" marL="0" rtl="0" algn="l">
                        <a:lnSpc>
                          <a:spcPct val="125454"/>
                        </a:lnSpc>
                        <a:spcBef>
                          <a:spcPts val="800"/>
                        </a:spcBef>
                        <a:spcAft>
                          <a:spcPts val="0"/>
                        </a:spcAft>
                        <a:buNone/>
                      </a:pPr>
                      <a:r>
                        <a:rPr b="1" lang="zh-TW" sz="1600">
                          <a:solidFill>
                            <a:schemeClr val="dk1"/>
                          </a:solidFill>
                          <a:latin typeface="Times New Roman"/>
                          <a:ea typeface="Times New Roman"/>
                          <a:cs typeface="Times New Roman"/>
                          <a:sym typeface="Times New Roman"/>
                        </a:rPr>
                        <a:t>會員（會員代表）大會分定期會議與臨時會議</a:t>
                      </a:r>
                      <a:r>
                        <a:rPr b="1" lang="zh-TW" sz="1600">
                          <a:solidFill>
                            <a:schemeClr val="dk1"/>
                          </a:solidFill>
                        </a:rPr>
                        <a:t>2</a:t>
                      </a:r>
                      <a:r>
                        <a:rPr b="1" lang="zh-TW" sz="1600">
                          <a:solidFill>
                            <a:schemeClr val="dk1"/>
                          </a:solidFill>
                          <a:latin typeface="Times New Roman"/>
                          <a:ea typeface="Times New Roman"/>
                          <a:cs typeface="Times New Roman"/>
                          <a:sym typeface="Times New Roman"/>
                        </a:rPr>
                        <a:t>種，由理事長召集之，召集時除緊急事故之臨時會議外，應於</a:t>
                      </a:r>
                      <a:r>
                        <a:rPr b="1" lang="zh-TW" sz="1600">
                          <a:solidFill>
                            <a:schemeClr val="dk1"/>
                          </a:solidFill>
                        </a:rPr>
                        <a:t>15</a:t>
                      </a:r>
                      <a:r>
                        <a:rPr b="1" lang="zh-TW" sz="1600">
                          <a:solidFill>
                            <a:schemeClr val="dk1"/>
                          </a:solidFill>
                          <a:latin typeface="Times New Roman"/>
                          <a:ea typeface="Times New Roman"/>
                          <a:cs typeface="Times New Roman"/>
                          <a:sym typeface="Times New Roman"/>
                        </a:rPr>
                        <a:t>日前通知全體應出席人員。</a:t>
                      </a:r>
                      <a:endParaRPr b="1" sz="1600">
                        <a:solidFill>
                          <a:schemeClr val="dk1"/>
                        </a:solidFill>
                        <a:latin typeface="Times New Roman"/>
                        <a:ea typeface="Times New Roman"/>
                        <a:cs typeface="Times New Roman"/>
                        <a:sym typeface="Times New Roman"/>
                      </a:endParaRPr>
                    </a:p>
                    <a:p>
                      <a:pPr indent="0" lvl="0" marL="0" rtl="0" algn="l">
                        <a:lnSpc>
                          <a:spcPct val="125454"/>
                        </a:lnSpc>
                        <a:spcBef>
                          <a:spcPts val="800"/>
                        </a:spcBef>
                        <a:spcAft>
                          <a:spcPts val="800"/>
                        </a:spcAft>
                        <a:buNone/>
                      </a:pPr>
                      <a:r>
                        <a:rPr b="1" lang="zh-TW" sz="1600">
                          <a:solidFill>
                            <a:schemeClr val="dk1"/>
                          </a:solidFill>
                          <a:latin typeface="Times New Roman"/>
                          <a:ea typeface="Times New Roman"/>
                          <a:cs typeface="Times New Roman"/>
                          <a:sym typeface="Times New Roman"/>
                        </a:rPr>
                        <a:t>定期會議每年召開</a:t>
                      </a:r>
                      <a:r>
                        <a:rPr b="1" lang="zh-TW" sz="1600">
                          <a:solidFill>
                            <a:schemeClr val="dk1"/>
                          </a:solidFill>
                        </a:rPr>
                        <a:t>1</a:t>
                      </a:r>
                      <a:r>
                        <a:rPr b="1" lang="zh-TW" sz="1600">
                          <a:solidFill>
                            <a:schemeClr val="dk1"/>
                          </a:solidFill>
                          <a:latin typeface="Times New Roman"/>
                          <a:ea typeface="Times New Roman"/>
                          <a:cs typeface="Times New Roman"/>
                          <a:sym typeface="Times New Roman"/>
                        </a:rPr>
                        <a:t>次，臨時會議於理事會認為必要，或經會員（會員代表）五分之一以上之請求，或監事會函請召集時召開之。本會辦理法人登記後，臨時會議經會員（會員代表）十分之一以上之請求召開之。</a:t>
                      </a:r>
                      <a:endParaRPr b="1" sz="1800">
                        <a:solidFill>
                          <a:schemeClr val="dk1"/>
                        </a:solidFill>
                      </a:endParaRPr>
                    </a:p>
                  </a:txBody>
                  <a:tcPr marT="91425" marB="91425" marR="91425" marL="91425"/>
                </a:tc>
                <a:tc>
                  <a:txBody>
                    <a:bodyPr/>
                    <a:lstStyle/>
                    <a:p>
                      <a:pPr indent="0" lvl="0" marL="0" rtl="0" algn="l">
                        <a:lnSpc>
                          <a:spcPct val="125454"/>
                        </a:lnSpc>
                        <a:spcBef>
                          <a:spcPts val="0"/>
                        </a:spcBef>
                        <a:spcAft>
                          <a:spcPts val="0"/>
                        </a:spcAft>
                        <a:buNone/>
                      </a:pPr>
                      <a:r>
                        <a:rPr b="1" lang="zh-TW" sz="1600">
                          <a:solidFill>
                            <a:schemeClr val="dk1"/>
                          </a:solidFill>
                          <a:latin typeface="Times New Roman"/>
                          <a:ea typeface="Times New Roman"/>
                          <a:cs typeface="Times New Roman"/>
                          <a:sym typeface="Times New Roman"/>
                        </a:rPr>
                        <a:t>第二十八條　</a:t>
                      </a:r>
                      <a:endParaRPr b="1" sz="1600">
                        <a:solidFill>
                          <a:schemeClr val="dk1"/>
                        </a:solidFill>
                        <a:latin typeface="Times New Roman"/>
                        <a:ea typeface="Times New Roman"/>
                        <a:cs typeface="Times New Roman"/>
                        <a:sym typeface="Times New Roman"/>
                      </a:endParaRPr>
                    </a:p>
                    <a:p>
                      <a:pPr indent="0" lvl="0" marL="0" rtl="0" algn="l">
                        <a:lnSpc>
                          <a:spcPct val="125454"/>
                        </a:lnSpc>
                        <a:spcBef>
                          <a:spcPts val="800"/>
                        </a:spcBef>
                        <a:spcAft>
                          <a:spcPts val="0"/>
                        </a:spcAft>
                        <a:buNone/>
                      </a:pPr>
                      <a:r>
                        <a:rPr b="1" lang="zh-TW" sz="1600">
                          <a:solidFill>
                            <a:schemeClr val="dk1"/>
                          </a:solidFill>
                          <a:latin typeface="Times New Roman"/>
                          <a:ea typeface="Times New Roman"/>
                          <a:cs typeface="Times New Roman"/>
                          <a:sym typeface="Times New Roman"/>
                        </a:rPr>
                        <a:t>會員（會員代表）大會分定期會議與臨時會議</a:t>
                      </a:r>
                      <a:r>
                        <a:rPr b="1" lang="zh-TW" sz="1600">
                          <a:solidFill>
                            <a:schemeClr val="dk1"/>
                          </a:solidFill>
                        </a:rPr>
                        <a:t>2</a:t>
                      </a:r>
                      <a:r>
                        <a:rPr b="1" lang="zh-TW" sz="1600">
                          <a:solidFill>
                            <a:schemeClr val="dk1"/>
                          </a:solidFill>
                          <a:latin typeface="Times New Roman"/>
                          <a:ea typeface="Times New Roman"/>
                          <a:cs typeface="Times New Roman"/>
                          <a:sym typeface="Times New Roman"/>
                        </a:rPr>
                        <a:t>種，由理事長召集之，召集時除緊急事故之臨時會議外，應於</a:t>
                      </a:r>
                      <a:r>
                        <a:rPr b="1" lang="zh-TW" sz="1600">
                          <a:solidFill>
                            <a:schemeClr val="dk1"/>
                          </a:solidFill>
                        </a:rPr>
                        <a:t>15</a:t>
                      </a:r>
                      <a:r>
                        <a:rPr b="1" lang="zh-TW" sz="1600">
                          <a:solidFill>
                            <a:schemeClr val="dk1"/>
                          </a:solidFill>
                          <a:latin typeface="Times New Roman"/>
                          <a:ea typeface="Times New Roman"/>
                          <a:cs typeface="Times New Roman"/>
                          <a:sym typeface="Times New Roman"/>
                        </a:rPr>
                        <a:t>日前通知全體應出席人員。</a:t>
                      </a:r>
                      <a:endParaRPr b="1" sz="1600">
                        <a:solidFill>
                          <a:schemeClr val="dk1"/>
                        </a:solidFill>
                        <a:latin typeface="Times New Roman"/>
                        <a:ea typeface="Times New Roman"/>
                        <a:cs typeface="Times New Roman"/>
                        <a:sym typeface="Times New Roman"/>
                      </a:endParaRPr>
                    </a:p>
                    <a:p>
                      <a:pPr indent="0" lvl="0" marL="0" rtl="0" algn="l">
                        <a:lnSpc>
                          <a:spcPct val="125454"/>
                        </a:lnSpc>
                        <a:spcBef>
                          <a:spcPts val="800"/>
                        </a:spcBef>
                        <a:spcAft>
                          <a:spcPts val="800"/>
                        </a:spcAft>
                        <a:buNone/>
                      </a:pPr>
                      <a:r>
                        <a:rPr b="1" lang="zh-TW" sz="1600">
                          <a:solidFill>
                            <a:schemeClr val="dk1"/>
                          </a:solidFill>
                          <a:latin typeface="Times New Roman"/>
                          <a:ea typeface="Times New Roman"/>
                          <a:cs typeface="Times New Roman"/>
                          <a:sym typeface="Times New Roman"/>
                        </a:rPr>
                        <a:t>定期會議每年召開</a:t>
                      </a:r>
                      <a:r>
                        <a:rPr b="1" lang="zh-TW" sz="1600">
                          <a:solidFill>
                            <a:schemeClr val="dk1"/>
                          </a:solidFill>
                        </a:rPr>
                        <a:t>1</a:t>
                      </a:r>
                      <a:r>
                        <a:rPr b="1" lang="zh-TW" sz="1600">
                          <a:solidFill>
                            <a:schemeClr val="dk1"/>
                          </a:solidFill>
                          <a:latin typeface="Times New Roman"/>
                          <a:ea typeface="Times New Roman"/>
                          <a:cs typeface="Times New Roman"/>
                          <a:sym typeface="Times New Roman"/>
                        </a:rPr>
                        <a:t>次，</a:t>
                      </a:r>
                      <a:r>
                        <a:rPr b="1" lang="zh-TW" sz="1600" u="sng">
                          <a:solidFill>
                            <a:schemeClr val="dk1"/>
                          </a:solidFill>
                          <a:latin typeface="Times New Roman"/>
                          <a:ea typeface="Times New Roman"/>
                          <a:cs typeface="Times New Roman"/>
                          <a:sym typeface="Times New Roman"/>
                        </a:rPr>
                        <a:t>舉辦形式得以實體、視訊，或是實體及視訊並行的方式為之</a:t>
                      </a:r>
                      <a:r>
                        <a:rPr b="1" lang="zh-TW" sz="1600">
                          <a:solidFill>
                            <a:schemeClr val="dk1"/>
                          </a:solidFill>
                          <a:latin typeface="Times New Roman"/>
                          <a:ea typeface="Times New Roman"/>
                          <a:cs typeface="Times New Roman"/>
                          <a:sym typeface="Times New Roman"/>
                        </a:rPr>
                        <a:t>。臨時會議於理事會認為必要，或經會員（會員代表）五分之一以上之請求，或監事會函請召集時召開之。本會辦理法人登記後，臨時會議經會員（會員代表）十分之一以上之請求召開之。</a:t>
                      </a:r>
                      <a:endParaRPr b="1" sz="1800">
                        <a:solidFill>
                          <a:schemeClr val="dk1"/>
                        </a:solidFill>
                      </a:endParaRPr>
                    </a:p>
                  </a:txBody>
                  <a:tcPr marT="91425" marB="91425" marR="91425" marL="91425"/>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25454"/>
              </a:lnSpc>
              <a:spcBef>
                <a:spcPts val="0"/>
              </a:spcBef>
              <a:spcAft>
                <a:spcPts val="0"/>
              </a:spcAft>
              <a:buNone/>
            </a:pPr>
            <a:r>
              <a:rPr b="1" lang="zh-TW" sz="2400">
                <a:latin typeface="Times New Roman"/>
                <a:ea typeface="Times New Roman"/>
                <a:cs typeface="Times New Roman"/>
                <a:sym typeface="Times New Roman"/>
              </a:rPr>
              <a:t>提案2、修改協會章程，理監事會議開放視訊參加。</a:t>
            </a:r>
            <a:endParaRPr b="1" sz="2400">
              <a:latin typeface="Times New Roman"/>
              <a:ea typeface="Times New Roman"/>
              <a:cs typeface="Times New Roman"/>
              <a:sym typeface="Times New Roman"/>
            </a:endParaRPr>
          </a:p>
          <a:p>
            <a:pPr indent="0" lvl="0" marL="0" rtl="0" algn="l">
              <a:spcBef>
                <a:spcPts val="800"/>
              </a:spcBef>
              <a:spcAft>
                <a:spcPts val="0"/>
              </a:spcAft>
              <a:buNone/>
            </a:pPr>
            <a:r>
              <a:t/>
            </a:r>
            <a:endParaRPr/>
          </a:p>
        </p:txBody>
      </p:sp>
      <p:graphicFrame>
        <p:nvGraphicFramePr>
          <p:cNvPr id="304" name="Google Shape;304;p51"/>
          <p:cNvGraphicFramePr/>
          <p:nvPr/>
        </p:nvGraphicFramePr>
        <p:xfrm>
          <a:off x="789100" y="1017725"/>
          <a:ext cx="3000000" cy="3000000"/>
        </p:xfrm>
        <a:graphic>
          <a:graphicData uri="http://schemas.openxmlformats.org/drawingml/2006/table">
            <a:tbl>
              <a:tblPr>
                <a:noFill/>
                <a:tableStyleId>{CF96F4EC-3170-43C0-A262-A92035303C25}</a:tableStyleId>
              </a:tblPr>
              <a:tblGrid>
                <a:gridCol w="3851725"/>
                <a:gridCol w="3851725"/>
              </a:tblGrid>
              <a:tr h="381000">
                <a:tc>
                  <a:txBody>
                    <a:bodyPr/>
                    <a:lstStyle/>
                    <a:p>
                      <a:pPr indent="0" lvl="0" marL="0" rtl="0" algn="l">
                        <a:spcBef>
                          <a:spcPts val="0"/>
                        </a:spcBef>
                        <a:spcAft>
                          <a:spcPts val="0"/>
                        </a:spcAft>
                        <a:buNone/>
                      </a:pPr>
                      <a:r>
                        <a:rPr lang="zh-TW" sz="2400">
                          <a:solidFill>
                            <a:schemeClr val="dk1"/>
                          </a:solidFill>
                          <a:highlight>
                            <a:schemeClr val="lt1"/>
                          </a:highlight>
                          <a:latin typeface="Times New Roman"/>
                          <a:ea typeface="Times New Roman"/>
                          <a:cs typeface="Times New Roman"/>
                          <a:sym typeface="Times New Roman"/>
                        </a:rPr>
                        <a:t>修改前</a:t>
                      </a:r>
                      <a:endParaRPr sz="2400">
                        <a:solidFill>
                          <a:schemeClr val="dk1"/>
                        </a:solidFill>
                        <a:highlight>
                          <a:schemeClr val="lt1"/>
                        </a:highlight>
                      </a:endParaRPr>
                    </a:p>
                  </a:txBody>
                  <a:tcPr marT="91425" marB="91425" marR="91425" marL="91425"/>
                </a:tc>
                <a:tc>
                  <a:txBody>
                    <a:bodyPr/>
                    <a:lstStyle/>
                    <a:p>
                      <a:pPr indent="0" lvl="0" marL="0" rtl="0" algn="l">
                        <a:spcBef>
                          <a:spcPts val="0"/>
                        </a:spcBef>
                        <a:spcAft>
                          <a:spcPts val="0"/>
                        </a:spcAft>
                        <a:buNone/>
                      </a:pPr>
                      <a:r>
                        <a:rPr lang="zh-TW" sz="2400">
                          <a:solidFill>
                            <a:schemeClr val="dk1"/>
                          </a:solidFill>
                          <a:highlight>
                            <a:schemeClr val="lt1"/>
                          </a:highlight>
                          <a:latin typeface="Times New Roman"/>
                          <a:ea typeface="Times New Roman"/>
                          <a:cs typeface="Times New Roman"/>
                          <a:sym typeface="Times New Roman"/>
                        </a:rPr>
                        <a:t>修改後</a:t>
                      </a:r>
                      <a:endParaRPr sz="2400">
                        <a:solidFill>
                          <a:schemeClr val="dk1"/>
                        </a:solidFill>
                        <a:highlight>
                          <a:schemeClr val="lt1"/>
                        </a:highlight>
                      </a:endParaRPr>
                    </a:p>
                  </a:txBody>
                  <a:tcPr marT="91425" marB="91425" marR="91425" marL="91425"/>
                </a:tc>
              </a:tr>
              <a:tr h="381000">
                <a:tc>
                  <a:txBody>
                    <a:bodyPr/>
                    <a:lstStyle/>
                    <a:p>
                      <a:pPr indent="0" lvl="0" marL="0" rtl="0" algn="l">
                        <a:lnSpc>
                          <a:spcPct val="125454"/>
                        </a:lnSpc>
                        <a:spcBef>
                          <a:spcPts val="0"/>
                        </a:spcBef>
                        <a:spcAft>
                          <a:spcPts val="0"/>
                        </a:spcAft>
                        <a:buNone/>
                      </a:pPr>
                      <a:r>
                        <a:rPr lang="zh-TW" sz="2400">
                          <a:solidFill>
                            <a:schemeClr val="dk1"/>
                          </a:solidFill>
                          <a:highlight>
                            <a:schemeClr val="lt1"/>
                          </a:highlight>
                          <a:latin typeface="Times New Roman"/>
                          <a:ea typeface="Times New Roman"/>
                          <a:cs typeface="Times New Roman"/>
                          <a:sym typeface="Times New Roman"/>
                        </a:rPr>
                        <a:t>第三十一條　理事會每</a:t>
                      </a:r>
                      <a:r>
                        <a:rPr lang="zh-TW" sz="2400">
                          <a:solidFill>
                            <a:schemeClr val="dk1"/>
                          </a:solidFill>
                          <a:highlight>
                            <a:schemeClr val="lt1"/>
                          </a:highlight>
                        </a:rPr>
                        <a:t>6</a:t>
                      </a:r>
                      <a:r>
                        <a:rPr lang="zh-TW" sz="2400">
                          <a:solidFill>
                            <a:schemeClr val="dk1"/>
                          </a:solidFill>
                          <a:highlight>
                            <a:schemeClr val="lt1"/>
                          </a:highlight>
                          <a:latin typeface="Times New Roman"/>
                          <a:ea typeface="Times New Roman"/>
                          <a:cs typeface="Times New Roman"/>
                          <a:sym typeface="Times New Roman"/>
                        </a:rPr>
                        <a:t>個月至少舉行會議</a:t>
                      </a:r>
                      <a:r>
                        <a:rPr lang="zh-TW" sz="2400">
                          <a:solidFill>
                            <a:schemeClr val="dk1"/>
                          </a:solidFill>
                          <a:highlight>
                            <a:schemeClr val="lt1"/>
                          </a:highlight>
                        </a:rPr>
                        <a:t>1</a:t>
                      </a:r>
                      <a:r>
                        <a:rPr lang="zh-TW" sz="2400">
                          <a:solidFill>
                            <a:schemeClr val="dk1"/>
                          </a:solidFill>
                          <a:highlight>
                            <a:schemeClr val="lt1"/>
                          </a:highlight>
                          <a:latin typeface="Times New Roman"/>
                          <a:ea typeface="Times New Roman"/>
                          <a:cs typeface="Times New Roman"/>
                          <a:sym typeface="Times New Roman"/>
                        </a:rPr>
                        <a:t>次，監事會每</a:t>
                      </a:r>
                      <a:r>
                        <a:rPr lang="zh-TW" sz="2400">
                          <a:solidFill>
                            <a:schemeClr val="dk1"/>
                          </a:solidFill>
                          <a:highlight>
                            <a:schemeClr val="lt1"/>
                          </a:highlight>
                        </a:rPr>
                        <a:t>6</a:t>
                      </a:r>
                      <a:r>
                        <a:rPr lang="zh-TW" sz="2400">
                          <a:solidFill>
                            <a:schemeClr val="dk1"/>
                          </a:solidFill>
                          <a:highlight>
                            <a:schemeClr val="lt1"/>
                          </a:highlight>
                          <a:latin typeface="Times New Roman"/>
                          <a:ea typeface="Times New Roman"/>
                          <a:cs typeface="Times New Roman"/>
                          <a:sym typeface="Times New Roman"/>
                        </a:rPr>
                        <a:t>個月至少舉行會議</a:t>
                      </a:r>
                      <a:r>
                        <a:rPr lang="zh-TW" sz="2400">
                          <a:solidFill>
                            <a:schemeClr val="dk1"/>
                          </a:solidFill>
                          <a:highlight>
                            <a:schemeClr val="lt1"/>
                          </a:highlight>
                        </a:rPr>
                        <a:t>1</a:t>
                      </a:r>
                      <a:r>
                        <a:rPr lang="zh-TW" sz="2400">
                          <a:solidFill>
                            <a:schemeClr val="dk1"/>
                          </a:solidFill>
                          <a:highlight>
                            <a:schemeClr val="lt1"/>
                          </a:highlight>
                          <a:latin typeface="Times New Roman"/>
                          <a:ea typeface="Times New Roman"/>
                          <a:cs typeface="Times New Roman"/>
                          <a:sym typeface="Times New Roman"/>
                        </a:rPr>
                        <a:t>次，必要時得召開聯席會議或臨時會議。</a:t>
                      </a:r>
                      <a:endParaRPr sz="2400">
                        <a:solidFill>
                          <a:schemeClr val="dk1"/>
                        </a:solidFill>
                        <a:highlight>
                          <a:schemeClr val="lt1"/>
                        </a:highlight>
                        <a:latin typeface="Times New Roman"/>
                        <a:ea typeface="Times New Roman"/>
                        <a:cs typeface="Times New Roman"/>
                        <a:sym typeface="Times New Roman"/>
                      </a:endParaRPr>
                    </a:p>
                    <a:p>
                      <a:pPr indent="0" lvl="0" marL="0" rtl="0" algn="l">
                        <a:spcBef>
                          <a:spcPts val="800"/>
                        </a:spcBef>
                        <a:spcAft>
                          <a:spcPts val="0"/>
                        </a:spcAft>
                        <a:buNone/>
                      </a:pPr>
                      <a:r>
                        <a:t/>
                      </a:r>
                      <a:endParaRPr b="1" sz="2400">
                        <a:solidFill>
                          <a:schemeClr val="dk1"/>
                        </a:solidFill>
                        <a:highlight>
                          <a:schemeClr val="lt1"/>
                        </a:highlight>
                      </a:endParaRPr>
                    </a:p>
                  </a:txBody>
                  <a:tcPr marT="91425" marB="91425" marR="91425" marL="91425"/>
                </a:tc>
                <a:tc>
                  <a:txBody>
                    <a:bodyPr/>
                    <a:lstStyle/>
                    <a:p>
                      <a:pPr indent="0" lvl="0" marL="0" rtl="0" algn="l">
                        <a:lnSpc>
                          <a:spcPct val="125454"/>
                        </a:lnSpc>
                        <a:spcBef>
                          <a:spcPts val="0"/>
                        </a:spcBef>
                        <a:spcAft>
                          <a:spcPts val="800"/>
                        </a:spcAft>
                        <a:buNone/>
                      </a:pPr>
                      <a:r>
                        <a:rPr lang="zh-TW" sz="2400">
                          <a:solidFill>
                            <a:schemeClr val="dk1"/>
                          </a:solidFill>
                          <a:highlight>
                            <a:schemeClr val="lt1"/>
                          </a:highlight>
                          <a:latin typeface="Times New Roman"/>
                          <a:ea typeface="Times New Roman"/>
                          <a:cs typeface="Times New Roman"/>
                          <a:sym typeface="Times New Roman"/>
                        </a:rPr>
                        <a:t>第三十一條　理事會每</a:t>
                      </a:r>
                      <a:r>
                        <a:rPr lang="zh-TW" sz="2400">
                          <a:solidFill>
                            <a:schemeClr val="dk1"/>
                          </a:solidFill>
                          <a:highlight>
                            <a:schemeClr val="lt1"/>
                          </a:highlight>
                        </a:rPr>
                        <a:t>6</a:t>
                      </a:r>
                      <a:r>
                        <a:rPr lang="zh-TW" sz="2400">
                          <a:solidFill>
                            <a:schemeClr val="dk1"/>
                          </a:solidFill>
                          <a:highlight>
                            <a:schemeClr val="lt1"/>
                          </a:highlight>
                          <a:latin typeface="Times New Roman"/>
                          <a:ea typeface="Times New Roman"/>
                          <a:cs typeface="Times New Roman"/>
                          <a:sym typeface="Times New Roman"/>
                        </a:rPr>
                        <a:t>個月至少舉行會議</a:t>
                      </a:r>
                      <a:r>
                        <a:rPr lang="zh-TW" sz="2400">
                          <a:solidFill>
                            <a:schemeClr val="dk1"/>
                          </a:solidFill>
                          <a:highlight>
                            <a:schemeClr val="lt1"/>
                          </a:highlight>
                        </a:rPr>
                        <a:t>1</a:t>
                      </a:r>
                      <a:r>
                        <a:rPr lang="zh-TW" sz="2400">
                          <a:solidFill>
                            <a:schemeClr val="dk1"/>
                          </a:solidFill>
                          <a:highlight>
                            <a:schemeClr val="lt1"/>
                          </a:highlight>
                          <a:latin typeface="Times New Roman"/>
                          <a:ea typeface="Times New Roman"/>
                          <a:cs typeface="Times New Roman"/>
                          <a:sym typeface="Times New Roman"/>
                        </a:rPr>
                        <a:t>次，監事會每</a:t>
                      </a:r>
                      <a:r>
                        <a:rPr lang="zh-TW" sz="2400">
                          <a:solidFill>
                            <a:schemeClr val="dk1"/>
                          </a:solidFill>
                          <a:highlight>
                            <a:schemeClr val="lt1"/>
                          </a:highlight>
                        </a:rPr>
                        <a:t>6</a:t>
                      </a:r>
                      <a:r>
                        <a:rPr lang="zh-TW" sz="2400">
                          <a:solidFill>
                            <a:schemeClr val="dk1"/>
                          </a:solidFill>
                          <a:highlight>
                            <a:schemeClr val="lt1"/>
                          </a:highlight>
                          <a:latin typeface="Times New Roman"/>
                          <a:ea typeface="Times New Roman"/>
                          <a:cs typeface="Times New Roman"/>
                          <a:sym typeface="Times New Roman"/>
                        </a:rPr>
                        <a:t>個月至少舉行會議</a:t>
                      </a:r>
                      <a:r>
                        <a:rPr lang="zh-TW" sz="2400">
                          <a:solidFill>
                            <a:schemeClr val="dk1"/>
                          </a:solidFill>
                          <a:highlight>
                            <a:schemeClr val="lt1"/>
                          </a:highlight>
                        </a:rPr>
                        <a:t>1</a:t>
                      </a:r>
                      <a:r>
                        <a:rPr lang="zh-TW" sz="2400">
                          <a:solidFill>
                            <a:schemeClr val="dk1"/>
                          </a:solidFill>
                          <a:highlight>
                            <a:schemeClr val="lt1"/>
                          </a:highlight>
                          <a:latin typeface="Times New Roman"/>
                          <a:ea typeface="Times New Roman"/>
                          <a:cs typeface="Times New Roman"/>
                          <a:sym typeface="Times New Roman"/>
                        </a:rPr>
                        <a:t>次，</a:t>
                      </a:r>
                      <a:r>
                        <a:rPr lang="zh-TW" sz="2400" u="sng">
                          <a:solidFill>
                            <a:schemeClr val="dk1"/>
                          </a:solidFill>
                          <a:highlight>
                            <a:schemeClr val="lt1"/>
                          </a:highlight>
                          <a:latin typeface="Times New Roman"/>
                          <a:ea typeface="Times New Roman"/>
                          <a:cs typeface="Times New Roman"/>
                          <a:sym typeface="Times New Roman"/>
                        </a:rPr>
                        <a:t>舉辦形式得以實體、視訊，或是實體及視訊並行的方式為之</a:t>
                      </a:r>
                      <a:r>
                        <a:rPr lang="zh-TW" sz="2400">
                          <a:solidFill>
                            <a:schemeClr val="dk1"/>
                          </a:solidFill>
                          <a:highlight>
                            <a:schemeClr val="lt1"/>
                          </a:highlight>
                          <a:latin typeface="Times New Roman"/>
                          <a:ea typeface="Times New Roman"/>
                          <a:cs typeface="Times New Roman"/>
                          <a:sym typeface="Times New Roman"/>
                        </a:rPr>
                        <a:t>。必要時得召開聯席會議或臨時會議。</a:t>
                      </a:r>
                      <a:endParaRPr sz="2400">
                        <a:solidFill>
                          <a:schemeClr val="dk1"/>
                        </a:solidFill>
                        <a:highlight>
                          <a:schemeClr val="lt1"/>
                        </a:highlight>
                      </a:endParaRPr>
                    </a:p>
                  </a:txBody>
                  <a:tcPr marT="91425" marB="91425" marR="91425" marL="91425"/>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b="1" lang="zh-TW" sz="2700"/>
              <a:t>徵求台北市市民的會員到 市長信箱陳情 手語聽打服務</a:t>
            </a:r>
            <a:endParaRPr b="1" sz="3700"/>
          </a:p>
        </p:txBody>
      </p:sp>
      <p:sp>
        <p:nvSpPr>
          <p:cNvPr id="310" name="Google Shape;310;p52"/>
          <p:cNvSpPr txBox="1"/>
          <p:nvPr>
            <p:ph idx="1" type="body"/>
          </p:nvPr>
        </p:nvSpPr>
        <p:spPr>
          <a:xfrm>
            <a:off x="311700" y="1309927"/>
            <a:ext cx="8520600" cy="3686400"/>
          </a:xfrm>
          <a:prstGeom prst="rect">
            <a:avLst/>
          </a:prstGeom>
        </p:spPr>
        <p:txBody>
          <a:bodyPr anchorCtr="0" anchor="t" bIns="91425" lIns="91425" spcFirstLastPara="1" rIns="91425" wrap="square" tIns="91425">
            <a:noAutofit/>
          </a:bodyPr>
          <a:lstStyle/>
          <a:p>
            <a:pPr indent="0" lvl="0" marL="0" rtl="0" algn="l">
              <a:lnSpc>
                <a:spcPct val="140000"/>
              </a:lnSpc>
              <a:spcBef>
                <a:spcPts val="0"/>
              </a:spcBef>
              <a:spcAft>
                <a:spcPts val="0"/>
              </a:spcAft>
              <a:buNone/>
            </a:pPr>
            <a:r>
              <a:rPr b="1" lang="zh-TW" sz="1600">
                <a:solidFill>
                  <a:schemeClr val="dk1"/>
                </a:solidFill>
              </a:rPr>
              <a:t>之前本辦協會舉辦大會，</a:t>
            </a:r>
            <a:r>
              <a:rPr b="1" lang="zh-TW" sz="1600">
                <a:solidFill>
                  <a:schemeClr val="dk1"/>
                </a:solidFill>
              </a:rPr>
              <a:t>可以向</a:t>
            </a:r>
            <a:r>
              <a:rPr b="1" lang="zh-TW" sz="1600">
                <a:solidFill>
                  <a:schemeClr val="dk1"/>
                </a:solidFill>
              </a:rPr>
              <a:t>台北市社會局申請手語及聽打服務，但是去年因為經費不足等原因，不再協助『會員大會』這類型的活動，只</a:t>
            </a:r>
            <a:r>
              <a:rPr b="1" lang="zh-TW" sz="1600">
                <a:solidFill>
                  <a:schemeClr val="dk1"/>
                </a:solidFill>
              </a:rPr>
              <a:t>支持</a:t>
            </a:r>
            <a:r>
              <a:rPr b="1" lang="zh-TW" sz="1600">
                <a:solidFill>
                  <a:schemeClr val="dk1"/>
                </a:solidFill>
              </a:rPr>
              <a:t>公開演講等活動。這次辦會員大會，社會局委託的中華民國聽障人協會提供</a:t>
            </a:r>
            <a:r>
              <a:rPr b="1" lang="zh-TW" sz="1600">
                <a:solidFill>
                  <a:schemeClr val="dk1"/>
                </a:solidFill>
              </a:rPr>
              <a:t>手語加聽打</a:t>
            </a:r>
            <a:r>
              <a:rPr b="1" lang="zh-TW" sz="1600">
                <a:solidFill>
                  <a:schemeClr val="dk1"/>
                </a:solidFill>
              </a:rPr>
              <a:t>報價為 13,500 ，以協會目前的規模負擔困難。最後是申請台灣手語翻譯協會的譯聯網申請手語翻譯（但是沒有聽打），再申請聽障人協會的聽打服務(</a:t>
            </a:r>
            <a:r>
              <a:rPr b="1" lang="zh-TW" sz="1600">
                <a:solidFill>
                  <a:schemeClr val="dk1"/>
                </a:solidFill>
              </a:rPr>
              <a:t>4,500元)，才能完成此次會議的手語及聽打。</a:t>
            </a:r>
            <a:endParaRPr b="1" sz="1600">
              <a:solidFill>
                <a:schemeClr val="dk1"/>
              </a:solidFill>
            </a:endParaRPr>
          </a:p>
          <a:p>
            <a:pPr indent="0" lvl="0" marL="0" rtl="0" algn="l">
              <a:lnSpc>
                <a:spcPct val="140000"/>
              </a:lnSpc>
              <a:spcBef>
                <a:spcPts val="1200"/>
              </a:spcBef>
              <a:spcAft>
                <a:spcPts val="0"/>
              </a:spcAft>
              <a:buNone/>
            </a:pPr>
            <a:r>
              <a:rPr b="1" lang="zh-TW" sz="1600">
                <a:solidFill>
                  <a:schemeClr val="dk1"/>
                </a:solidFill>
              </a:rPr>
              <a:t>由於視聽障的病友每位的需求各異，因此手語及聽打服務都需要，且每一位的需求都不相同。如果會員大會不能支持翻譯，會影響病友的公民參與權。</a:t>
            </a:r>
            <a:endParaRPr b="1" sz="1600">
              <a:solidFill>
                <a:schemeClr val="dk1"/>
              </a:solidFill>
            </a:endParaRPr>
          </a:p>
          <a:p>
            <a:pPr indent="0" lvl="0" marL="0" rtl="0" algn="l">
              <a:lnSpc>
                <a:spcPct val="140000"/>
              </a:lnSpc>
              <a:spcBef>
                <a:spcPts val="1200"/>
              </a:spcBef>
              <a:spcAft>
                <a:spcPts val="0"/>
              </a:spcAft>
              <a:buNone/>
            </a:pPr>
            <a:r>
              <a:rPr b="1" lang="zh-TW" sz="1600">
                <a:solidFill>
                  <a:schemeClr val="dk1"/>
                </a:solidFill>
              </a:rPr>
              <a:t>台灣手語翻譯協會理事，建議</a:t>
            </a:r>
            <a:r>
              <a:rPr b="1" lang="zh-TW" sz="1600">
                <a:solidFill>
                  <a:schemeClr val="dk1"/>
                </a:solidFill>
              </a:rPr>
              <a:t>台北市市民</a:t>
            </a:r>
            <a:r>
              <a:rPr b="1" lang="zh-TW" sz="1600">
                <a:solidFill>
                  <a:schemeClr val="dk1"/>
                </a:solidFill>
              </a:rPr>
              <a:t>會員直接找市長陳情，將本協會的會員大會認列為</a:t>
            </a:r>
            <a:r>
              <a:rPr b="1" lang="zh-TW" sz="1600">
                <a:solidFill>
                  <a:schemeClr val="dk1"/>
                </a:solidFill>
              </a:rPr>
              <a:t>手語及聽打服務支持項目</a:t>
            </a:r>
            <a:r>
              <a:rPr b="1" lang="zh-TW" sz="1600">
                <a:solidFill>
                  <a:schemeClr val="dk1"/>
                </a:solidFill>
              </a:rPr>
              <a:t>。</a:t>
            </a:r>
            <a:endParaRPr b="1" sz="1600">
              <a:solidFill>
                <a:schemeClr val="dk1"/>
              </a:solidFill>
            </a:endParaRPr>
          </a:p>
          <a:p>
            <a:pPr indent="0" lvl="0" marL="457200" rtl="0" algn="l">
              <a:lnSpc>
                <a:spcPct val="105000"/>
              </a:lnSpc>
              <a:spcBef>
                <a:spcPts val="1200"/>
              </a:spcBef>
              <a:spcAft>
                <a:spcPts val="1200"/>
              </a:spcAft>
              <a:buNone/>
            </a:pPr>
            <a:r>
              <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zh-TW" sz="3320"/>
              <a:t>會員權益說明 - </a:t>
            </a:r>
            <a:r>
              <a:rPr b="1" lang="zh-TW" sz="3320"/>
              <a:t>活動參與</a:t>
            </a:r>
            <a:endParaRPr b="1" sz="3320"/>
          </a:p>
        </p:txBody>
      </p:sp>
      <p:sp>
        <p:nvSpPr>
          <p:cNvPr id="81" name="Google Shape;81;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12750" lvl="0" marL="457200" rtl="0" algn="l">
              <a:spcBef>
                <a:spcPts val="0"/>
              </a:spcBef>
              <a:spcAft>
                <a:spcPts val="0"/>
              </a:spcAft>
              <a:buClr>
                <a:schemeClr val="dk1"/>
              </a:buClr>
              <a:buSzPts val="2900"/>
              <a:buChar char="●"/>
            </a:pPr>
            <a:r>
              <a:rPr b="1" lang="zh-TW" sz="2900">
                <a:solidFill>
                  <a:schemeClr val="dk1"/>
                </a:solidFill>
              </a:rPr>
              <a:t>每年希望會有一到兩次講座及活動</a:t>
            </a:r>
            <a:endParaRPr b="1" sz="2900">
              <a:solidFill>
                <a:schemeClr val="dk1"/>
              </a:solidFill>
            </a:endParaRPr>
          </a:p>
          <a:p>
            <a:pPr indent="-412750" lvl="0" marL="457200" rtl="0" algn="l">
              <a:spcBef>
                <a:spcPts val="0"/>
              </a:spcBef>
              <a:spcAft>
                <a:spcPts val="0"/>
              </a:spcAft>
              <a:buClr>
                <a:schemeClr val="dk1"/>
              </a:buClr>
              <a:buSzPts val="2900"/>
              <a:buChar char="●"/>
            </a:pPr>
            <a:r>
              <a:rPr b="1" lang="zh-TW" sz="2900">
                <a:solidFill>
                  <a:schemeClr val="dk1"/>
                </a:solidFill>
              </a:rPr>
              <a:t>編列預算徵稿以及發行電子報</a:t>
            </a:r>
            <a:endParaRPr b="1" sz="2900">
              <a:solidFill>
                <a:schemeClr val="dk1"/>
              </a:solidFill>
            </a:endParaRPr>
          </a:p>
          <a:p>
            <a:pPr indent="-387350" lvl="1" marL="914400" rtl="0" algn="l">
              <a:spcBef>
                <a:spcPts val="0"/>
              </a:spcBef>
              <a:spcAft>
                <a:spcPts val="0"/>
              </a:spcAft>
              <a:buClr>
                <a:schemeClr val="dk1"/>
              </a:buClr>
              <a:buSzPts val="2500"/>
              <a:buChar char="○"/>
            </a:pPr>
            <a:r>
              <a:rPr b="1" lang="zh-TW" sz="2500">
                <a:solidFill>
                  <a:schemeClr val="dk1"/>
                </a:solidFill>
              </a:rPr>
              <a:t>病友歷程分享 (為了宣傳罕見疾病目標)</a:t>
            </a:r>
            <a:endParaRPr b="1" sz="2500">
              <a:solidFill>
                <a:schemeClr val="dk1"/>
              </a:solidFill>
            </a:endParaRPr>
          </a:p>
          <a:p>
            <a:pPr indent="-387350" lvl="1" marL="914400" rtl="0" algn="l">
              <a:spcBef>
                <a:spcPts val="0"/>
              </a:spcBef>
              <a:spcAft>
                <a:spcPts val="0"/>
              </a:spcAft>
              <a:buClr>
                <a:schemeClr val="dk1"/>
              </a:buClr>
              <a:buSzPts val="2500"/>
              <a:buChar char="○"/>
            </a:pPr>
            <a:r>
              <a:rPr b="1" lang="zh-TW" sz="2500">
                <a:solidFill>
                  <a:schemeClr val="dk1"/>
                </a:solidFill>
              </a:rPr>
              <a:t>新知分享  (聘請志工及學生翻譯)</a:t>
            </a:r>
            <a:endParaRPr b="1" sz="2500">
              <a:solidFill>
                <a:schemeClr val="dk1"/>
              </a:solidFill>
            </a:endParaRPr>
          </a:p>
          <a:p>
            <a:pPr indent="-412750" lvl="0" marL="457200" rtl="0" algn="l">
              <a:spcBef>
                <a:spcPts val="0"/>
              </a:spcBef>
              <a:spcAft>
                <a:spcPts val="0"/>
              </a:spcAft>
              <a:buClr>
                <a:schemeClr val="dk1"/>
              </a:buClr>
              <a:buSzPts val="2900"/>
              <a:buChar char="●"/>
            </a:pPr>
            <a:r>
              <a:rPr b="1" lang="zh-TW" sz="2900">
                <a:solidFill>
                  <a:schemeClr val="dk1"/>
                </a:solidFill>
              </a:rPr>
              <a:t>隨著募款活動及合作對象擴大，可能有更多活動</a:t>
            </a:r>
            <a:endParaRPr b="1" sz="2900">
              <a:solidFill>
                <a:schemeClr val="dk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5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感謝</a:t>
            </a:r>
            <a:endParaRPr/>
          </a:p>
        </p:txBody>
      </p:sp>
      <p:sp>
        <p:nvSpPr>
          <p:cNvPr id="316" name="Google Shape;316;p5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zh-TW" sz="2400">
                <a:solidFill>
                  <a:schemeClr val="dk1"/>
                </a:solidFill>
              </a:rPr>
              <a:t>巫承軒 中華民國聽障人協會 聽打員 </a:t>
            </a:r>
            <a:endParaRPr b="1" sz="2400">
              <a:solidFill>
                <a:schemeClr val="dk1"/>
              </a:solidFill>
            </a:endParaRPr>
          </a:p>
          <a:p>
            <a:pPr indent="0" lvl="0" marL="0" rtl="0" algn="l">
              <a:spcBef>
                <a:spcPts val="1200"/>
              </a:spcBef>
              <a:spcAft>
                <a:spcPts val="0"/>
              </a:spcAft>
              <a:buNone/>
            </a:pPr>
            <a:r>
              <a:rPr b="1" lang="zh-TW" sz="2400">
                <a:solidFill>
                  <a:schemeClr val="dk1"/>
                </a:solidFill>
              </a:rPr>
              <a:t>林柏宇 </a:t>
            </a:r>
            <a:r>
              <a:rPr b="1" lang="zh-TW" sz="2400">
                <a:solidFill>
                  <a:schemeClr val="dk1"/>
                </a:solidFill>
              </a:rPr>
              <a:t>中華民國聽障人協會 聽打員 </a:t>
            </a:r>
            <a:endParaRPr b="1" sz="2400">
              <a:solidFill>
                <a:schemeClr val="dk1"/>
              </a:solidFill>
            </a:endParaRPr>
          </a:p>
          <a:p>
            <a:pPr indent="0" lvl="0" marL="0" rtl="0" algn="l">
              <a:spcBef>
                <a:spcPts val="1200"/>
              </a:spcBef>
              <a:spcAft>
                <a:spcPts val="0"/>
              </a:spcAft>
              <a:buNone/>
            </a:pPr>
            <a:r>
              <a:rPr b="1" lang="zh-TW" sz="2400">
                <a:solidFill>
                  <a:schemeClr val="dk1"/>
                </a:solidFill>
              </a:rPr>
              <a:t>林佳瀅 台灣手語翻譯協會 譯聯網手語翻譯 手語翻譯</a:t>
            </a:r>
            <a:endParaRPr b="1" sz="2400">
              <a:solidFill>
                <a:schemeClr val="dk1"/>
              </a:solidFill>
            </a:endParaRPr>
          </a:p>
          <a:p>
            <a:pPr indent="0" lvl="0" marL="0" rtl="0" algn="l">
              <a:spcBef>
                <a:spcPts val="1200"/>
              </a:spcBef>
              <a:spcAft>
                <a:spcPts val="0"/>
              </a:spcAft>
              <a:buNone/>
            </a:pPr>
            <a:r>
              <a:rPr b="1" lang="zh-TW" sz="2400">
                <a:solidFill>
                  <a:schemeClr val="dk1"/>
                </a:solidFill>
              </a:rPr>
              <a:t>李玲娟 台灣手語翻譯協會 譯聯網手語翻譯 手語翻譯</a:t>
            </a:r>
            <a:endParaRPr b="1" sz="2400">
              <a:solidFill>
                <a:schemeClr val="dk1"/>
              </a:solidFill>
            </a:endParaRPr>
          </a:p>
          <a:p>
            <a:pPr indent="0" lvl="0" marL="0" rtl="0" algn="l">
              <a:spcBef>
                <a:spcPts val="1200"/>
              </a:spcBef>
              <a:spcAft>
                <a:spcPts val="0"/>
              </a:spcAft>
              <a:buNone/>
            </a:pPr>
            <a:r>
              <a:rPr b="1" lang="zh-TW" sz="2400">
                <a:solidFill>
                  <a:schemeClr val="dk1"/>
                </a:solidFill>
              </a:rPr>
              <a:t>楊曜任 華林映像工場 莆森國際貿易有限公司</a:t>
            </a:r>
            <a:r>
              <a:rPr b="1" lang="zh-TW" sz="2400">
                <a:solidFill>
                  <a:schemeClr val="dk1"/>
                </a:solidFill>
              </a:rPr>
              <a:t> 老闆</a:t>
            </a:r>
            <a:r>
              <a:rPr b="1" lang="zh-TW" sz="2400">
                <a:solidFill>
                  <a:schemeClr val="dk1"/>
                </a:solidFill>
              </a:rPr>
              <a:t> 直播贊助</a:t>
            </a:r>
            <a:endParaRPr b="1" sz="2400">
              <a:solidFill>
                <a:schemeClr val="dk1"/>
              </a:solidFill>
            </a:endParaRPr>
          </a:p>
          <a:p>
            <a:pPr indent="0" lvl="0" marL="0" rtl="0" algn="l">
              <a:spcBef>
                <a:spcPts val="1200"/>
              </a:spcBef>
              <a:spcAft>
                <a:spcPts val="1200"/>
              </a:spcAft>
              <a:buNone/>
            </a:pPr>
            <a:r>
              <a:rPr b="1" lang="zh-TW" sz="2400">
                <a:solidFill>
                  <a:schemeClr val="dk1"/>
                </a:solidFill>
              </a:rPr>
              <a:t>林秀玲 科懋生物科技股份有限公司 場地贊助</a:t>
            </a:r>
            <a:endParaRPr b="1" sz="2400">
              <a:solidFill>
                <a:schemeClr val="dk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id="321" name="Google Shape;321;p54" title="螢幕擷取畫面 2025-08-16 122158.png"/>
          <p:cNvPicPr preferRelativeResize="0"/>
          <p:nvPr/>
        </p:nvPicPr>
        <p:blipFill>
          <a:blip r:embed="rId3">
            <a:alphaModFix/>
          </a:blip>
          <a:stretch>
            <a:fillRect/>
          </a:stretch>
        </p:blipFill>
        <p:spPr>
          <a:xfrm>
            <a:off x="2850926" y="165000"/>
            <a:ext cx="3442150" cy="48917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zh-TW"/>
              <a:t>會員權益說明 - </a:t>
            </a:r>
            <a:r>
              <a:rPr b="1" lang="zh-TW" sz="2700"/>
              <a:t>財務諮詢</a:t>
            </a:r>
            <a:endParaRPr b="1"/>
          </a:p>
        </p:txBody>
      </p:sp>
      <p:sp>
        <p:nvSpPr>
          <p:cNvPr id="87" name="Google Shape;87;p18"/>
          <p:cNvSpPr txBox="1"/>
          <p:nvPr>
            <p:ph idx="1" type="body"/>
          </p:nvPr>
        </p:nvSpPr>
        <p:spPr>
          <a:xfrm>
            <a:off x="311700" y="1152475"/>
            <a:ext cx="8520600" cy="37065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chemeClr val="dk1"/>
              </a:buClr>
              <a:buSzPts val="2800"/>
              <a:buChar char="●"/>
            </a:pPr>
            <a:r>
              <a:rPr b="1" lang="zh-TW" sz="2800">
                <a:solidFill>
                  <a:schemeClr val="dk1"/>
                </a:solidFill>
              </a:rPr>
              <a:t>魏子涵 理事/會計師</a:t>
            </a:r>
            <a:endParaRPr b="1" sz="2800">
              <a:solidFill>
                <a:schemeClr val="dk1"/>
              </a:solidFill>
            </a:endParaRPr>
          </a:p>
          <a:p>
            <a:pPr indent="-406400" lvl="0" marL="457200" rtl="0" algn="l">
              <a:spcBef>
                <a:spcPts val="0"/>
              </a:spcBef>
              <a:spcAft>
                <a:spcPts val="0"/>
              </a:spcAft>
              <a:buClr>
                <a:schemeClr val="dk1"/>
              </a:buClr>
              <a:buSzPts val="2800"/>
              <a:buChar char="●"/>
            </a:pPr>
            <a:r>
              <a:rPr b="1" lang="zh-TW" sz="2800">
                <a:solidFill>
                  <a:schemeClr val="dk1"/>
                </a:solidFill>
              </a:rPr>
              <a:t>台大會計系畢業</a:t>
            </a:r>
            <a:endParaRPr b="1" sz="2800">
              <a:solidFill>
                <a:schemeClr val="dk1"/>
              </a:solidFill>
            </a:endParaRPr>
          </a:p>
          <a:p>
            <a:pPr indent="-406400" lvl="0" marL="457200" rtl="0" algn="l">
              <a:spcBef>
                <a:spcPts val="0"/>
              </a:spcBef>
              <a:spcAft>
                <a:spcPts val="0"/>
              </a:spcAft>
              <a:buClr>
                <a:schemeClr val="dk1"/>
              </a:buClr>
              <a:buSzPts val="2800"/>
              <a:buChar char="●"/>
            </a:pPr>
            <a:r>
              <a:rPr b="1" lang="zh-TW" sz="2800">
                <a:solidFill>
                  <a:schemeClr val="dk1"/>
                </a:solidFill>
              </a:rPr>
              <a:t>具台灣會計師、金融研訓院理財規劃人員證照</a:t>
            </a:r>
            <a:endParaRPr b="1" sz="2800">
              <a:solidFill>
                <a:schemeClr val="dk1"/>
              </a:solidFill>
            </a:endParaRPr>
          </a:p>
          <a:p>
            <a:pPr indent="-406400" lvl="0" marL="457200" rtl="0" algn="l">
              <a:spcBef>
                <a:spcPts val="0"/>
              </a:spcBef>
              <a:spcAft>
                <a:spcPts val="0"/>
              </a:spcAft>
              <a:buClr>
                <a:schemeClr val="dk1"/>
              </a:buClr>
              <a:buSzPts val="2800"/>
              <a:buChar char="●"/>
            </a:pPr>
            <a:r>
              <a:rPr b="1" lang="zh-TW" sz="2800">
                <a:solidFill>
                  <a:schemeClr val="dk1"/>
                </a:solidFill>
              </a:rPr>
              <a:t>提供繳費會員每年一次（一小時）個人或家庭財務規畫諮詢服務（但非投資建議）或是購買房子的教學。</a:t>
            </a:r>
            <a:endParaRPr b="1" sz="2800">
              <a:solidFill>
                <a:schemeClr val="dk1"/>
              </a:solidFill>
            </a:endParaRPr>
          </a:p>
          <a:p>
            <a:pPr indent="0" lvl="0" marL="0" rtl="0" algn="l">
              <a:spcBef>
                <a:spcPts val="1200"/>
              </a:spcBef>
              <a:spcAft>
                <a:spcPts val="1200"/>
              </a:spcAft>
              <a:buNone/>
            </a:pPr>
            <a:r>
              <a:t/>
            </a:r>
            <a:endParaRPr b="1" sz="28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9"/>
          <p:cNvSpPr txBox="1"/>
          <p:nvPr>
            <p:ph type="title"/>
          </p:nvPr>
        </p:nvSpPr>
        <p:spPr>
          <a:xfrm>
            <a:off x="311700" y="5212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會員權益說明 - </a:t>
            </a:r>
            <a:r>
              <a:rPr b="1" lang="zh-TW" sz="2700"/>
              <a:t>遺傳衛教</a:t>
            </a:r>
            <a:endParaRPr/>
          </a:p>
        </p:txBody>
      </p:sp>
      <p:sp>
        <p:nvSpPr>
          <p:cNvPr id="93" name="Google Shape;93;p19"/>
          <p:cNvSpPr txBox="1"/>
          <p:nvPr>
            <p:ph idx="1" type="body"/>
          </p:nvPr>
        </p:nvSpPr>
        <p:spPr>
          <a:xfrm>
            <a:off x="311700" y="1152475"/>
            <a:ext cx="8520600" cy="37065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chemeClr val="dk1"/>
              </a:buClr>
              <a:buSzPts val="2800"/>
              <a:buChar char="●"/>
            </a:pPr>
            <a:r>
              <a:rPr b="1" lang="zh-TW" sz="2800">
                <a:solidFill>
                  <a:schemeClr val="dk1"/>
                </a:solidFill>
              </a:rPr>
              <a:t>靖永皓 分子遺傳學教授，遺傳諮詢師資格</a:t>
            </a:r>
            <a:r>
              <a:rPr b="1" lang="zh-TW" sz="2800">
                <a:solidFill>
                  <a:schemeClr val="dk1"/>
                </a:solidFill>
              </a:rPr>
              <a:t>申辦中</a:t>
            </a:r>
            <a:endParaRPr b="1" sz="2800">
              <a:solidFill>
                <a:schemeClr val="dk1"/>
              </a:solidFill>
            </a:endParaRPr>
          </a:p>
          <a:p>
            <a:pPr indent="-406400" lvl="0" marL="457200" rtl="0" algn="l">
              <a:spcBef>
                <a:spcPts val="0"/>
              </a:spcBef>
              <a:spcAft>
                <a:spcPts val="0"/>
              </a:spcAft>
              <a:buClr>
                <a:schemeClr val="dk1"/>
              </a:buClr>
              <a:buSzPts val="2800"/>
              <a:buChar char="●"/>
            </a:pPr>
            <a:r>
              <a:rPr b="1" lang="zh-TW" sz="2800">
                <a:solidFill>
                  <a:schemeClr val="dk1"/>
                </a:solidFill>
              </a:rPr>
              <a:t>會員尋求遺傳相關諮詢第一次無需費用</a:t>
            </a:r>
            <a:endParaRPr b="1" sz="2800">
              <a:solidFill>
                <a:schemeClr val="dk1"/>
              </a:solidFill>
            </a:endParaRPr>
          </a:p>
          <a:p>
            <a:pPr indent="-406400" lvl="0" marL="457200" rtl="0" algn="l">
              <a:spcBef>
                <a:spcPts val="0"/>
              </a:spcBef>
              <a:spcAft>
                <a:spcPts val="0"/>
              </a:spcAft>
              <a:buClr>
                <a:schemeClr val="dk1"/>
              </a:buClr>
              <a:buSzPts val="2800"/>
              <a:buChar char="●"/>
            </a:pPr>
            <a:r>
              <a:rPr b="1" lang="zh-TW" sz="2800">
                <a:solidFill>
                  <a:schemeClr val="dk1"/>
                </a:solidFill>
              </a:rPr>
              <a:t>非會員者，酌收諮詢相關費用 每</a:t>
            </a:r>
            <a:r>
              <a:rPr b="1" lang="zh-TW" sz="2800">
                <a:solidFill>
                  <a:schemeClr val="dk1"/>
                </a:solidFill>
              </a:rPr>
              <a:t>小時</a:t>
            </a:r>
            <a:r>
              <a:rPr b="1" lang="zh-TW" sz="2800">
                <a:solidFill>
                  <a:schemeClr val="dk1"/>
                </a:solidFill>
              </a:rPr>
              <a:t>收費 5,000 元台幣</a:t>
            </a:r>
            <a:endParaRPr b="1" sz="2800">
              <a:solidFill>
                <a:schemeClr val="dk1"/>
              </a:solidFill>
            </a:endParaRPr>
          </a:p>
          <a:p>
            <a:pPr indent="-406400" lvl="0" marL="457200" rtl="0" algn="l">
              <a:spcBef>
                <a:spcPts val="0"/>
              </a:spcBef>
              <a:spcAft>
                <a:spcPts val="0"/>
              </a:spcAft>
              <a:buClr>
                <a:schemeClr val="dk1"/>
              </a:buClr>
              <a:buSzPts val="2800"/>
              <a:buChar char="●"/>
            </a:pPr>
            <a:r>
              <a:rPr b="1" lang="zh-TW" sz="2800">
                <a:solidFill>
                  <a:schemeClr val="dk1"/>
                </a:solidFill>
              </a:rPr>
              <a:t>協會內目前有耳鼻喉科、眼科醫師顧問及理事，可以視情況轉介</a:t>
            </a:r>
            <a:endParaRPr b="1" sz="28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zh-TW" sz="3220"/>
              <a:t>會員權益說明 - </a:t>
            </a:r>
            <a:r>
              <a:rPr lang="zh-TW" sz="3220"/>
              <a:t>病友資料與協會關係</a:t>
            </a:r>
            <a:endParaRPr sz="3220"/>
          </a:p>
        </p:txBody>
      </p:sp>
      <p:sp>
        <p:nvSpPr>
          <p:cNvPr id="99" name="Google Shape;99;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Clr>
                <a:schemeClr val="dk1"/>
              </a:buClr>
              <a:buSzPts val="2500"/>
              <a:buChar char="●"/>
            </a:pPr>
            <a:r>
              <a:rPr b="1" lang="zh-TW" sz="2500">
                <a:solidFill>
                  <a:schemeClr val="dk1"/>
                </a:solidFill>
              </a:rPr>
              <a:t>背景知識</a:t>
            </a:r>
            <a:endParaRPr b="1" sz="2500">
              <a:solidFill>
                <a:schemeClr val="dk1"/>
              </a:solidFill>
            </a:endParaRPr>
          </a:p>
          <a:p>
            <a:pPr indent="-361950" lvl="1" marL="914400" rtl="0" algn="l">
              <a:spcBef>
                <a:spcPts val="0"/>
              </a:spcBef>
              <a:spcAft>
                <a:spcPts val="0"/>
              </a:spcAft>
              <a:buClr>
                <a:schemeClr val="dk1"/>
              </a:buClr>
              <a:buSzPts val="2100"/>
              <a:buChar char="○"/>
            </a:pPr>
            <a:r>
              <a:rPr b="1" lang="zh-TW" sz="2100">
                <a:solidFill>
                  <a:schemeClr val="dk1"/>
                </a:solidFill>
              </a:rPr>
              <a:t>個人資料保護法: 有關病歷、醫療、基因、性生活、健康檢查及犯罪前科之個人資料，不得蒐集、處理或利用</a:t>
            </a:r>
            <a:endParaRPr b="1" sz="2100">
              <a:solidFill>
                <a:schemeClr val="dk1"/>
              </a:solidFill>
            </a:endParaRPr>
          </a:p>
          <a:p>
            <a:pPr indent="-361950" lvl="2" marL="1371600" rtl="0" algn="l">
              <a:spcBef>
                <a:spcPts val="0"/>
              </a:spcBef>
              <a:spcAft>
                <a:spcPts val="0"/>
              </a:spcAft>
              <a:buClr>
                <a:schemeClr val="dk1"/>
              </a:buClr>
              <a:buSzPts val="2100"/>
              <a:buChar char="■"/>
            </a:pPr>
            <a:r>
              <a:rPr b="1" lang="zh-TW" sz="2100">
                <a:solidFill>
                  <a:schemeClr val="dk1"/>
                </a:solidFill>
              </a:rPr>
              <a:t>公務機關或學術研究機構基於醫療、衛生或犯罪預防之目的，為統計或學術研究而有必要，且資料經過提供者處理後或經蒐集者依其揭露方式無從識別特定之當事人。</a:t>
            </a:r>
            <a:endParaRPr b="1" sz="2100">
              <a:solidFill>
                <a:schemeClr val="dk1"/>
              </a:solidFill>
            </a:endParaRPr>
          </a:p>
          <a:p>
            <a:pPr indent="-387350" lvl="0" marL="457200" rtl="0" algn="l">
              <a:spcBef>
                <a:spcPts val="0"/>
              </a:spcBef>
              <a:spcAft>
                <a:spcPts val="0"/>
              </a:spcAft>
              <a:buClr>
                <a:schemeClr val="dk1"/>
              </a:buClr>
              <a:buSzPts val="2500"/>
              <a:buChar char="●"/>
            </a:pPr>
            <a:r>
              <a:rPr b="1" lang="zh-TW" sz="2500">
                <a:solidFill>
                  <a:schemeClr val="dk1"/>
                </a:solidFill>
              </a:rPr>
              <a:t>本協會最初展望</a:t>
            </a:r>
            <a:endParaRPr b="1" sz="2500">
              <a:solidFill>
                <a:schemeClr val="dk1"/>
              </a:solidFill>
            </a:endParaRPr>
          </a:p>
          <a:p>
            <a:pPr indent="-361950" lvl="1" marL="914400" rtl="0" algn="l">
              <a:spcBef>
                <a:spcPts val="0"/>
              </a:spcBef>
              <a:spcAft>
                <a:spcPts val="0"/>
              </a:spcAft>
              <a:buClr>
                <a:schemeClr val="dk1"/>
              </a:buClr>
              <a:buSzPts val="2100"/>
              <a:buChar char="○"/>
            </a:pPr>
            <a:r>
              <a:rPr b="1" lang="zh-TW" sz="2100">
                <a:solidFill>
                  <a:schemeClr val="dk1"/>
                </a:solidFill>
              </a:rPr>
              <a:t>收集並統計病友基因、症狀、相關疾病資料</a:t>
            </a:r>
            <a:endParaRPr b="1" sz="2100">
              <a:solidFill>
                <a:schemeClr val="dk1"/>
              </a:solidFill>
            </a:endParaRPr>
          </a:p>
          <a:p>
            <a:pPr indent="-361950" lvl="1" marL="914400" rtl="0" algn="l">
              <a:spcBef>
                <a:spcPts val="0"/>
              </a:spcBef>
              <a:spcAft>
                <a:spcPts val="0"/>
              </a:spcAft>
              <a:buClr>
                <a:schemeClr val="dk1"/>
              </a:buClr>
              <a:buSzPts val="2100"/>
              <a:buChar char="○"/>
            </a:pPr>
            <a:r>
              <a:rPr b="1" lang="zh-TW" sz="2100">
                <a:solidFill>
                  <a:schemeClr val="dk1"/>
                </a:solidFill>
              </a:rPr>
              <a:t>對聯繫研究機構、轉介臨床試驗有所幫忙</a:t>
            </a:r>
            <a:endParaRPr b="1" sz="21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zh-TW" sz="3220"/>
              <a:t>會員權益說明 - 病友資料與協會關係</a:t>
            </a:r>
            <a:endParaRPr sz="3220"/>
          </a:p>
        </p:txBody>
      </p:sp>
      <p:sp>
        <p:nvSpPr>
          <p:cNvPr id="105" name="Google Shape;105;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68300" lvl="0" marL="457200" rtl="0" algn="l">
              <a:spcBef>
                <a:spcPts val="0"/>
              </a:spcBef>
              <a:spcAft>
                <a:spcPts val="0"/>
              </a:spcAft>
              <a:buClr>
                <a:schemeClr val="dk1"/>
              </a:buClr>
              <a:buSzPts val="2200"/>
              <a:buChar char="●"/>
            </a:pPr>
            <a:r>
              <a:rPr b="1" lang="zh-TW" sz="2200">
                <a:solidFill>
                  <a:schemeClr val="dk1"/>
                </a:solidFill>
              </a:rPr>
              <a:t>討論後決議</a:t>
            </a:r>
            <a:endParaRPr b="1" sz="2200">
              <a:solidFill>
                <a:schemeClr val="dk1"/>
              </a:solidFill>
            </a:endParaRPr>
          </a:p>
          <a:p>
            <a:pPr indent="-342900" lvl="1" marL="914400" rtl="0" algn="l">
              <a:spcBef>
                <a:spcPts val="0"/>
              </a:spcBef>
              <a:spcAft>
                <a:spcPts val="0"/>
              </a:spcAft>
              <a:buClr>
                <a:schemeClr val="dk1"/>
              </a:buClr>
              <a:buSzPts val="1800"/>
              <a:buChar char="○"/>
            </a:pPr>
            <a:r>
              <a:rPr b="1" lang="zh-TW" sz="1800">
                <a:solidFill>
                  <a:schemeClr val="dk1"/>
                </a:solidFill>
              </a:rPr>
              <a:t>本協會僅收集會員必要之聯絡資訊</a:t>
            </a:r>
            <a:endParaRPr b="1" sz="1800">
              <a:solidFill>
                <a:schemeClr val="dk1"/>
              </a:solidFill>
            </a:endParaRPr>
          </a:p>
          <a:p>
            <a:pPr indent="-342900" lvl="1" marL="914400" rtl="0" algn="l">
              <a:spcBef>
                <a:spcPts val="0"/>
              </a:spcBef>
              <a:spcAft>
                <a:spcPts val="0"/>
              </a:spcAft>
              <a:buClr>
                <a:schemeClr val="dk1"/>
              </a:buClr>
              <a:buSzPts val="1800"/>
              <a:buChar char="○"/>
            </a:pPr>
            <a:r>
              <a:rPr b="1" lang="zh-TW" sz="1800">
                <a:solidFill>
                  <a:schemeClr val="dk1"/>
                </a:solidFill>
              </a:rPr>
              <a:t>不以協會名義搜集任何基因、醫療資訊，也不記錄任何個人醫療隱私相關資訊</a:t>
            </a:r>
            <a:endParaRPr b="1" sz="1800">
              <a:solidFill>
                <a:schemeClr val="dk1"/>
              </a:solidFill>
            </a:endParaRPr>
          </a:p>
          <a:p>
            <a:pPr indent="-342900" lvl="1" marL="914400" rtl="0" algn="l">
              <a:spcBef>
                <a:spcPts val="0"/>
              </a:spcBef>
              <a:spcAft>
                <a:spcPts val="0"/>
              </a:spcAft>
              <a:buClr>
                <a:schemeClr val="dk1"/>
              </a:buClr>
              <a:buSzPts val="1800"/>
              <a:buChar char="○"/>
            </a:pPr>
            <a:r>
              <a:rPr b="1" lang="zh-TW" sz="1800">
                <a:solidFill>
                  <a:schemeClr val="dk1"/>
                </a:solidFill>
              </a:rPr>
              <a:t>個人諮詢、轉介，提供之資料，也不進行任何搜集</a:t>
            </a:r>
            <a:endParaRPr b="1" sz="1800">
              <a:solidFill>
                <a:schemeClr val="dk1"/>
              </a:solidFill>
            </a:endParaRPr>
          </a:p>
          <a:p>
            <a:pPr indent="-342900" lvl="1" marL="914400" rtl="0" algn="l">
              <a:spcBef>
                <a:spcPts val="0"/>
              </a:spcBef>
              <a:spcAft>
                <a:spcPts val="0"/>
              </a:spcAft>
              <a:buClr>
                <a:schemeClr val="dk1"/>
              </a:buClr>
              <a:buSzPts val="1800"/>
              <a:buChar char="○"/>
            </a:pPr>
            <a:r>
              <a:rPr b="1" lang="zh-TW" sz="1800">
                <a:solidFill>
                  <a:schemeClr val="dk1"/>
                </a:solidFill>
              </a:rPr>
              <a:t>靖永皓教授可以個人名義，研究請求，正式收集相關資訊，但是必須遵守台灣相關法律，取得知情同意。此活動與協會無關</a:t>
            </a:r>
            <a:endParaRPr b="1" sz="1800">
              <a:solidFill>
                <a:schemeClr val="dk1"/>
              </a:solidFill>
            </a:endParaRPr>
          </a:p>
          <a:p>
            <a:pPr indent="-342900" lvl="1" marL="914400" rtl="0" algn="l">
              <a:spcBef>
                <a:spcPts val="0"/>
              </a:spcBef>
              <a:spcAft>
                <a:spcPts val="0"/>
              </a:spcAft>
              <a:buClr>
                <a:schemeClr val="dk1"/>
              </a:buClr>
              <a:buSzPts val="1800"/>
              <a:buChar char="○"/>
            </a:pPr>
            <a:r>
              <a:rPr b="1" lang="zh-TW" sz="1800">
                <a:solidFill>
                  <a:schemeClr val="dk1"/>
                </a:solidFill>
              </a:rPr>
              <a:t>現行人力經費限制，未來如有合作醫療或研究機構，有相關經費進行資料收集、研究用途，本協會不排除經會員同意後轉介。</a:t>
            </a:r>
            <a:endParaRPr b="1" sz="1800">
              <a:solidFill>
                <a:schemeClr val="dk1"/>
              </a:solidFill>
            </a:endParaRPr>
          </a:p>
          <a:p>
            <a:pPr indent="-342900" lvl="1" marL="914400" rtl="0" algn="l">
              <a:spcBef>
                <a:spcPts val="0"/>
              </a:spcBef>
              <a:spcAft>
                <a:spcPts val="0"/>
              </a:spcAft>
              <a:buClr>
                <a:schemeClr val="dk1"/>
              </a:buClr>
              <a:buSzPts val="1800"/>
              <a:buChar char="○"/>
            </a:pPr>
            <a:r>
              <a:rPr b="1" lang="zh-TW" sz="1800">
                <a:solidFill>
                  <a:schemeClr val="dk1"/>
                </a:solidFill>
              </a:rPr>
              <a:t>惟現階段，為避免觸犯法律及個資保護問題，不以協會力量涉及醫療資料搜集任務</a:t>
            </a:r>
            <a:endParaRPr b="1" sz="18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zh-TW" sz="3220"/>
              <a:t>補充說明: 資料分級</a:t>
            </a:r>
            <a:endParaRPr b="1" sz="3220"/>
          </a:p>
        </p:txBody>
      </p:sp>
      <p:sp>
        <p:nvSpPr>
          <p:cNvPr id="111" name="Google Shape;111;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7350" lvl="0" marL="457200" rtl="0" algn="l">
              <a:spcBef>
                <a:spcPts val="0"/>
              </a:spcBef>
              <a:spcAft>
                <a:spcPts val="0"/>
              </a:spcAft>
              <a:buClr>
                <a:schemeClr val="dk1"/>
              </a:buClr>
              <a:buSzPts val="2500"/>
              <a:buChar char="●"/>
            </a:pPr>
            <a:r>
              <a:rPr b="1" lang="zh-TW" sz="2500">
                <a:solidFill>
                  <a:schemeClr val="dk1"/>
                </a:solidFill>
              </a:rPr>
              <a:t>第1級：去識別化資料</a:t>
            </a:r>
            <a:endParaRPr b="1" sz="2500">
              <a:solidFill>
                <a:schemeClr val="dk1"/>
              </a:solidFill>
            </a:endParaRPr>
          </a:p>
          <a:p>
            <a:pPr indent="-361950" lvl="1" marL="914400" rtl="0" algn="l">
              <a:spcBef>
                <a:spcPts val="0"/>
              </a:spcBef>
              <a:spcAft>
                <a:spcPts val="0"/>
              </a:spcAft>
              <a:buClr>
                <a:schemeClr val="dk1"/>
              </a:buClr>
              <a:buSzPts val="2100"/>
              <a:buChar char="○"/>
            </a:pPr>
            <a:r>
              <a:rPr b="1" lang="zh-TW" sz="2100">
                <a:solidFill>
                  <a:schemeClr val="dk1"/>
                </a:solidFill>
              </a:rPr>
              <a:t>去除所有可直接或間接識別個人之欄位，提供匯總、統計或分析用資料；適合用於研究、報告、試驗接洽</a:t>
            </a:r>
            <a:endParaRPr b="1" sz="2100">
              <a:solidFill>
                <a:schemeClr val="dk1"/>
              </a:solidFill>
            </a:endParaRPr>
          </a:p>
          <a:p>
            <a:pPr indent="-361950" lvl="1" marL="914400" rtl="0" algn="l">
              <a:spcBef>
                <a:spcPts val="0"/>
              </a:spcBef>
              <a:spcAft>
                <a:spcPts val="0"/>
              </a:spcAft>
              <a:buClr>
                <a:schemeClr val="dk1"/>
              </a:buClr>
              <a:buSzPts val="2100"/>
              <a:buChar char="○"/>
            </a:pPr>
            <a:r>
              <a:rPr b="1" lang="zh-TW" sz="2100">
                <a:solidFill>
                  <a:schemeClr val="dk1"/>
                </a:solidFill>
              </a:rPr>
              <a:t>例如：我們有五到六位 Usher Syndrome Type II 患者，分布年齡從最小五歲到五十歲不等，其中有一位變異在 </a:t>
            </a:r>
            <a:r>
              <a:rPr b="1" i="1" lang="zh-TW" sz="2100">
                <a:solidFill>
                  <a:schemeClr val="dk1"/>
                </a:solidFill>
              </a:rPr>
              <a:t>USH2A</a:t>
            </a:r>
            <a:r>
              <a:rPr b="1" lang="zh-TW" sz="2100">
                <a:solidFill>
                  <a:schemeClr val="dk1"/>
                </a:solidFill>
              </a:rPr>
              <a:t> Exon 13</a:t>
            </a:r>
            <a:endParaRPr b="1" sz="2100">
              <a:solidFill>
                <a:schemeClr val="dk1"/>
              </a:solidFill>
            </a:endParaRPr>
          </a:p>
          <a:p>
            <a:pPr indent="-361950" lvl="1" marL="914400" rtl="0" algn="l">
              <a:spcBef>
                <a:spcPts val="0"/>
              </a:spcBef>
              <a:spcAft>
                <a:spcPts val="0"/>
              </a:spcAft>
              <a:buClr>
                <a:schemeClr val="dk1"/>
              </a:buClr>
              <a:buSzPts val="2100"/>
              <a:buChar char="○"/>
            </a:pPr>
            <a:r>
              <a:rPr b="1" lang="zh-TW" sz="2100">
                <a:solidFill>
                  <a:schemeClr val="dk1"/>
                </a:solidFill>
              </a:rPr>
              <a:t>禁止：我們有一位 Usher Syndrome Type II 患者，叫做 XXX，位於台灣南部</a:t>
            </a:r>
            <a:endParaRPr b="1" sz="2100">
              <a:solidFill>
                <a:schemeClr val="dk1"/>
              </a:solidFill>
            </a:endParaRPr>
          </a:p>
          <a:p>
            <a:pPr indent="-387350" lvl="0" marL="457200" rtl="0" algn="l">
              <a:spcBef>
                <a:spcPts val="0"/>
              </a:spcBef>
              <a:spcAft>
                <a:spcPts val="0"/>
              </a:spcAft>
              <a:buClr>
                <a:schemeClr val="dk1"/>
              </a:buClr>
              <a:buSzPts val="2500"/>
              <a:buChar char="●"/>
            </a:pPr>
            <a:r>
              <a:rPr b="1" lang="zh-TW" sz="2500">
                <a:solidFill>
                  <a:schemeClr val="dk1"/>
                </a:solidFill>
              </a:rPr>
              <a:t>公開討論時請遵守該原則，即便在群組也是</a:t>
            </a:r>
            <a:endParaRPr b="1" sz="2500">
              <a:solidFill>
                <a:schemeClr val="dk1"/>
              </a:solidFill>
            </a:endParaRPr>
          </a:p>
          <a:p>
            <a:pPr indent="0" lvl="0" marL="457200" rtl="0" algn="l">
              <a:spcBef>
                <a:spcPts val="1200"/>
              </a:spcBef>
              <a:spcAft>
                <a:spcPts val="1200"/>
              </a:spcAft>
              <a:buNone/>
            </a:pPr>
            <a:r>
              <a:t/>
            </a:r>
            <a:endParaRPr b="1" sz="25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